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4"/>
  </p:notesMasterIdLst>
  <p:sldIdLst>
    <p:sldId id="301" r:id="rId2"/>
    <p:sldId id="265" r:id="rId3"/>
    <p:sldId id="472" r:id="rId4"/>
    <p:sldId id="449" r:id="rId5"/>
    <p:sldId id="501" r:id="rId6"/>
    <p:sldId id="483" r:id="rId7"/>
    <p:sldId id="484" r:id="rId8"/>
    <p:sldId id="485" r:id="rId9"/>
    <p:sldId id="486" r:id="rId10"/>
    <p:sldId id="487" r:id="rId11"/>
    <p:sldId id="488" r:id="rId12"/>
    <p:sldId id="489" r:id="rId13"/>
    <p:sldId id="490" r:id="rId14"/>
    <p:sldId id="491" r:id="rId15"/>
    <p:sldId id="492" r:id="rId16"/>
    <p:sldId id="500" r:id="rId17"/>
    <p:sldId id="495" r:id="rId18"/>
    <p:sldId id="494" r:id="rId19"/>
    <p:sldId id="496" r:id="rId20"/>
    <p:sldId id="497" r:id="rId21"/>
    <p:sldId id="498" r:id="rId22"/>
    <p:sldId id="499" r:id="rId23"/>
  </p:sldIdLst>
  <p:sldSz cx="12192000" cy="6858000"/>
  <p:notesSz cx="6858000" cy="9144000"/>
  <p:embeddedFontLs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Cambria Math" panose="02040503050406030204" pitchFamily="18" charset="0"/>
      <p:regular r:id="rId29"/>
    </p:embeddedFont>
    <p:embeddedFont>
      <p:font typeface="Lato" panose="020F0502020204030203" pitchFamily="34" charset="0"/>
      <p:regular r:id="rId30"/>
      <p:bold r:id="rId31"/>
      <p:italic r:id="rId32"/>
      <p:boldItalic r:id="rId33"/>
    </p:embeddedFont>
    <p:embeddedFont>
      <p:font typeface="Lato Light" panose="020F0302020204030203" pitchFamily="34" charset="0"/>
      <p:regular r:id="rId34"/>
      <p:bold r:id="rId35"/>
      <p:italic r:id="rId36"/>
      <p:boldItalic r:id="rId37"/>
    </p:embeddedFont>
    <p:embeddedFont>
      <p:font typeface="Roboto Slab" pitchFamily="2" charset="0"/>
      <p:regular r:id="rId38"/>
      <p:bold r:id="rId39"/>
    </p:embeddedFont>
  </p:embeddedFontLst>
  <p:custDataLst>
    <p:tags r:id="rId40"/>
  </p:custData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61" roundtripDataSignature="AMtx7mh8+V1nZDCJuCgwzr3Qy4UygyySm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47C074C-A82D-4799-AD4D-ECD6B58B4DEF}">
  <a:tblStyle styleId="{947C074C-A82D-4799-AD4D-ECD6B58B4DEF}" styleName="Table_0">
    <a:wholeTbl>
      <a:tcTxStyle b="off" i="off">
        <a:font>
          <a:latin typeface="Lato Light"/>
          <a:ea typeface="Lato Light"/>
          <a:cs typeface="Lato Light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5E6E7"/>
          </a:solidFill>
        </a:fill>
      </a:tcStyle>
    </a:wholeTbl>
    <a:band1H>
      <a:tcTxStyle/>
      <a:tcStyle>
        <a:tcBdr/>
        <a:fill>
          <a:solidFill>
            <a:srgbClr val="EACACC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EACACC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Lato Light"/>
          <a:ea typeface="Lato Light"/>
          <a:cs typeface="Lato Light"/>
        </a:font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 i="off">
        <a:font>
          <a:latin typeface="Lato Light"/>
          <a:ea typeface="Lato Light"/>
          <a:cs typeface="Lato Light"/>
        </a:font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 i="off">
        <a:font>
          <a:latin typeface="Lato Light"/>
          <a:ea typeface="Lato Light"/>
          <a:cs typeface="Lato Light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dk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Lato Light"/>
          <a:ea typeface="Lato Light"/>
          <a:cs typeface="Lato Light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dk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893"/>
    <p:restoredTop sz="94694"/>
  </p:normalViewPr>
  <p:slideViewPr>
    <p:cSldViewPr snapToGrid="0">
      <p:cViewPr varScale="1">
        <p:scale>
          <a:sx n="102" d="100"/>
          <a:sy n="102" d="100"/>
        </p:scale>
        <p:origin x="144" y="3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font" Target="fonts/font15.fntdata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61" Type="http://customschemas.google.com/relationships/presentationmetadata" Target="meta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font" Target="fonts/font14.fntdata"/><Relationship Id="rId20" Type="http://schemas.openxmlformats.org/officeDocument/2006/relationships/slide" Target="slides/slide19.xml"/><Relationship Id="rId6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4" name="Google Shape;404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Guidelines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Use section headers to chunk content in your presentation. 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Use the same style of section header throughout your presentation.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Keep your title to no more than 2 lines.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04075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4" name="Google Shape;314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Guidelines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Use a title slide at the beginning of your presentation. There are 9 variations of title slides to choose from. 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If you will have a series of slideshows, we recommend using the same style of title slide for each presentation.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Keep your title to no more than 2 lines.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Do not change the font style or font size of the title or subtitle.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9266873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567B5689-CF6E-272A-EC7B-2C217FEBD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4B78B8FD-CF44-4C0A-F053-CE16A39B7A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9E8C3ABE-460F-2E4C-85F1-AB2521E1A3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737655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567B5689-CF6E-272A-EC7B-2C217FEBD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4B78B8FD-CF44-4C0A-F053-CE16A39B7A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9E8C3ABE-460F-2E4C-85F1-AB2521E1A3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102884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4" name="Google Shape;314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Guidelines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Use a title slide at the beginning of your presentation. There are 9 variations of title slides to choose from. 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If you will have a series of slideshows, we recommend using the same style of title slide for each presentation.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Keep your title to no more than 2 lines.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Do not change the font style or font size of the title or subtitle.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6965790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567B5689-CF6E-272A-EC7B-2C217FEBD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4B78B8FD-CF44-4C0A-F053-CE16A39B7A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9E8C3ABE-460F-2E4C-85F1-AB2521E1A3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073108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4" name="Google Shape;314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Guidelines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Use a title slide at the beginning of your presentation. There are 9 variations of title slides to choose from. 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If you will have a series of slideshows, we recommend using the same style of title slide for each presentation.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Keep your title to no more than 2 lines.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Do not change the font style or font size of the title or subtitle.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0424180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567B5689-CF6E-272A-EC7B-2C217FEBD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4B78B8FD-CF44-4C0A-F053-CE16A39B7A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9E8C3ABE-460F-2E4C-85F1-AB2521E1A3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798506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567B5689-CF6E-272A-EC7B-2C217FEBD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4B78B8FD-CF44-4C0A-F053-CE16A39B7A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9E8C3ABE-460F-2E4C-85F1-AB2521E1A3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707897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567B5689-CF6E-272A-EC7B-2C217FEBD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4B78B8FD-CF44-4C0A-F053-CE16A39B7A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9E8C3ABE-460F-2E4C-85F1-AB2521E1A3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034526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4" name="Google Shape;314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Guidelines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Use a title slide at the beginning of your presentation. There are 9 variations of title slides to choose from. 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If you will have a series of slideshows, we recommend using the same style of title slide for each presentation.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Keep your title to no more than 2 lines.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Do not change the font style or font size of the title or subtitle.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3672624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2" name="Google Shape;302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Guidelines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Use a title slide at the beginning of your presentation. There are 9 variations of title slides to choose from. 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If you will have a series of slideshows, we recommend using the same style of title slide for each presentation.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Keep your title to no more than 2 lines.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Do not change the font style or font size of the title or subtitle.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567B5689-CF6E-272A-EC7B-2C217FEBD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4B78B8FD-CF44-4C0A-F053-CE16A39B7A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9E8C3ABE-460F-2E4C-85F1-AB2521E1A3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660432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567B5689-CF6E-272A-EC7B-2C217FEBD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4B78B8FD-CF44-4C0A-F053-CE16A39B7A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9E8C3ABE-460F-2E4C-85F1-AB2521E1A3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8877796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4" name="Google Shape;314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Guidelines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Use a title slide at the beginning of your presentation. There are 9 variations of title slides to choose from. 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If you will have a series of slideshows, we recommend using the same style of title slide for each presentation.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Keep your title to no more than 2 lines.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Do not change the font style or font size of the title or subtitle.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8789924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567B5689-CF6E-272A-EC7B-2C217FEBD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4B78B8FD-CF44-4C0A-F053-CE16A39B7A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9E8C3ABE-460F-2E4C-85F1-AB2521E1A3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586873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567B5689-CF6E-272A-EC7B-2C217FEBD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4B78B8FD-CF44-4C0A-F053-CE16A39B7A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9E8C3ABE-460F-2E4C-85F1-AB2521E1A3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022160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567B5689-CF6E-272A-EC7B-2C217FEBD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4B78B8FD-CF44-4C0A-F053-CE16A39B7A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9E8C3ABE-460F-2E4C-85F1-AB2521E1A3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692081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567B5689-CF6E-272A-EC7B-2C217FEBD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4B78B8FD-CF44-4C0A-F053-CE16A39B7A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9E8C3ABE-460F-2E4C-85F1-AB2521E1A3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607413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567B5689-CF6E-272A-EC7B-2C217FEBD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4B78B8FD-CF44-4C0A-F053-CE16A39B7A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9E8C3ABE-460F-2E4C-85F1-AB2521E1A3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901282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4" name="Google Shape;314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Guidelines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Use a title slide at the beginning of your presentation. There are 9 variations of title slides to choose from. 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If you will have a series of slideshows, we recommend using the same style of title slide for each presentation.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Keep your title to no more than 2 lines.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Do not change the font style or font size of the title or subtitle.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7323147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567B5689-CF6E-272A-EC7B-2C217FEBD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4B78B8FD-CF44-4C0A-F053-CE16A39B7A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9E8C3ABE-460F-2E4C-85F1-AB2521E1A3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769308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_Title and Content" type="obj">
  <p:cSld name="OBJECT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46"/>
          <p:cNvSpPr/>
          <p:nvPr/>
        </p:nvSpPr>
        <p:spPr>
          <a:xfrm>
            <a:off x="156308" y="164123"/>
            <a:ext cx="11871569" cy="6557352"/>
          </a:xfrm>
          <a:prstGeom prst="rect">
            <a:avLst/>
          </a:prstGeom>
          <a:solidFill>
            <a:schemeClr val="accent6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3" name="Google Shape;13;p4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4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" name="Google Shape;15;p4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Title Slide_White">
  <p:cSld name="6_Title Slide_White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5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54"/>
          <p:cNvSpPr txBox="1">
            <a:spLocks noGrp="1"/>
          </p:cNvSpPr>
          <p:nvPr>
            <p:ph type="ctrTitle"/>
          </p:nvPr>
        </p:nvSpPr>
        <p:spPr>
          <a:xfrm>
            <a:off x="1524000" y="2618133"/>
            <a:ext cx="9144000" cy="1501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oboto Slab"/>
              <a:buNone/>
              <a:defRPr sz="4800" b="0"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54"/>
          <p:cNvSpPr txBox="1">
            <a:spLocks noGrp="1"/>
          </p:cNvSpPr>
          <p:nvPr>
            <p:ph type="subTitle" idx="1"/>
          </p:nvPr>
        </p:nvSpPr>
        <p:spPr>
          <a:xfrm>
            <a:off x="1524000" y="4235057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latin typeface="Lato"/>
                <a:ea typeface="Lato"/>
                <a:cs typeface="Lato"/>
                <a:sym typeface="Lato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0" name="Google Shape;60;p54"/>
          <p:cNvSpPr/>
          <p:nvPr/>
        </p:nvSpPr>
        <p:spPr>
          <a:xfrm>
            <a:off x="156308" y="164123"/>
            <a:ext cx="11871569" cy="6557352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pic>
        <p:nvPicPr>
          <p:cNvPr id="61" name="Google Shape;61;p5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84092" y="1369995"/>
            <a:ext cx="1016000" cy="11091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Section Header_Red">
  <p:cSld name="2_Section Header_Red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6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44" name="Google Shape;144;p68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Font typeface="Roboto Slab"/>
              <a:buNone/>
              <a:defRPr sz="6000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68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2000"/>
              <a:buNone/>
              <a:defRPr sz="2000">
                <a:solidFill>
                  <a:srgbClr val="D5888C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1800"/>
              <a:buNone/>
              <a:defRPr sz="1800">
                <a:solidFill>
                  <a:srgbClr val="D5888C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1600"/>
              <a:buNone/>
              <a:defRPr sz="1600">
                <a:solidFill>
                  <a:srgbClr val="D5888C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1600"/>
              <a:buNone/>
              <a:defRPr sz="1600">
                <a:solidFill>
                  <a:srgbClr val="D5888C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1600"/>
              <a:buNone/>
              <a:defRPr sz="1600">
                <a:solidFill>
                  <a:srgbClr val="D5888C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1600"/>
              <a:buNone/>
              <a:defRPr sz="1600">
                <a:solidFill>
                  <a:srgbClr val="D5888C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1600"/>
              <a:buNone/>
              <a:defRPr sz="1600">
                <a:solidFill>
                  <a:srgbClr val="D5888C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1600"/>
              <a:buNone/>
              <a:defRPr sz="1600">
                <a:solidFill>
                  <a:srgbClr val="D5888C"/>
                </a:solidFill>
              </a:defRPr>
            </a:lvl9pPr>
          </a:lstStyle>
          <a:p>
            <a:endParaRPr/>
          </a:p>
        </p:txBody>
      </p:sp>
      <p:sp>
        <p:nvSpPr>
          <p:cNvPr id="146" name="Google Shape;146;p6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7" name="Google Shape;147;p68"/>
          <p:cNvSpPr/>
          <p:nvPr/>
        </p:nvSpPr>
        <p:spPr>
          <a:xfrm>
            <a:off x="156308" y="164123"/>
            <a:ext cx="11871569" cy="6557352"/>
          </a:xfrm>
          <a:prstGeom prst="rect">
            <a:avLst/>
          </a:prstGeom>
          <a:noFill/>
          <a:ln w="127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02D883C-B967-84F5-34BE-A372B8FC927E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F57383D-E12B-2E66-23B9-0EE11B84362A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13DD1A-760B-1E25-19F7-436EC8F47ED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1678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Title Slide_Red">
  <p:cSld name="8_Title Slide_Red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5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70" name="Google Shape;70;p56"/>
          <p:cNvSpPr txBox="1">
            <a:spLocks noGrp="1"/>
          </p:cNvSpPr>
          <p:nvPr>
            <p:ph type="ctrTitle"/>
          </p:nvPr>
        </p:nvSpPr>
        <p:spPr>
          <a:xfrm>
            <a:off x="1524000" y="2618133"/>
            <a:ext cx="9144000" cy="1501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Font typeface="Roboto Slab"/>
              <a:buNone/>
              <a:defRPr sz="4800" b="0">
                <a:solidFill>
                  <a:schemeClr val="accent6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56"/>
          <p:cNvSpPr txBox="1">
            <a:spLocks noGrp="1"/>
          </p:cNvSpPr>
          <p:nvPr>
            <p:ph type="subTitle" idx="1"/>
          </p:nvPr>
        </p:nvSpPr>
        <p:spPr>
          <a:xfrm>
            <a:off x="1524000" y="4235057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72" name="Google Shape;72;p56"/>
          <p:cNvSpPr/>
          <p:nvPr/>
        </p:nvSpPr>
        <p:spPr>
          <a:xfrm>
            <a:off x="156308" y="164123"/>
            <a:ext cx="11871569" cy="6557352"/>
          </a:xfrm>
          <a:prstGeom prst="rect">
            <a:avLst/>
          </a:prstGeom>
          <a:noFill/>
          <a:ln w="127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pic>
        <p:nvPicPr>
          <p:cNvPr id="73" name="Google Shape;73;p5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716953" y="1421961"/>
            <a:ext cx="750278" cy="105720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148600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CE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  <a:defRPr sz="44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4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8" name="Google Shape;8;p4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9" name="Google Shape;9;p4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10" name="Google Shape;10;p4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7" r:id="rId2"/>
    <p:sldLayoutId id="2147483671" r:id="rId3"/>
    <p:sldLayoutId id="2147483672" r:id="rId4"/>
    <p:sldLayoutId id="2147483673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g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5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7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0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26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Font typeface="Roboto Slab"/>
              <a:buNone/>
            </a:pPr>
            <a:r>
              <a:rPr lang="en-US" dirty="0"/>
              <a:t>Module 1</a:t>
            </a:r>
            <a:endParaRPr dirty="0"/>
          </a:p>
        </p:txBody>
      </p:sp>
      <p:sp>
        <p:nvSpPr>
          <p:cNvPr id="407" name="Google Shape;407;p26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</a:pPr>
            <a:r>
              <a:rPr lang="en-US" dirty="0"/>
              <a:t>Regularization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FD9405-87A7-F83C-5789-BC0A8AB58E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850" y="998306"/>
            <a:ext cx="1714500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5922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1"/>
          <p:cNvSpPr txBox="1">
            <a:spLocks noGrp="1"/>
          </p:cNvSpPr>
          <p:nvPr>
            <p:ph type="ctrTitle"/>
          </p:nvPr>
        </p:nvSpPr>
        <p:spPr>
          <a:xfrm>
            <a:off x="1524000" y="2971059"/>
            <a:ext cx="9144000" cy="1501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Font typeface="Roboto Slab"/>
              <a:buNone/>
            </a:pPr>
            <a:r>
              <a:rPr lang="en-US" dirty="0"/>
              <a:t>Python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425533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ED367C70-93A1-C689-B176-0BDECC15C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31704299-37F4-1582-5E27-34A398B014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3538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Ridge Regression Gradient </a:t>
            </a:r>
            <a:endParaRPr dirty="0"/>
          </a:p>
        </p:txBody>
      </p:sp>
      <p:sp>
        <p:nvSpPr>
          <p:cNvPr id="2" name="Google Shape;251;p1">
            <a:extLst>
              <a:ext uri="{FF2B5EF4-FFF2-40B4-BE49-F238E27FC236}">
                <a16:creationId xmlns:a16="http://schemas.microsoft.com/office/drawing/2014/main" id="{4FA8F7C2-691D-19BB-836B-3EFFE638C5C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66537" y="1892754"/>
            <a:ext cx="11075633" cy="4965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The gradient for Ridge Regression is:</a:t>
            </a:r>
          </a:p>
          <a:p>
            <a:pPr marL="0" indent="0">
              <a:spcBef>
                <a:spcPts val="0"/>
              </a:spcBef>
              <a:buSzPts val="2800"/>
              <a:buNone/>
            </a:pPr>
            <a:r>
              <a:rPr lang="en-US" sz="2800" b="1" kern="1200" dirty="0">
                <a:solidFill>
                  <a:srgbClr val="FF0000"/>
                </a:solidFill>
                <a:cs typeface="+mn-cs"/>
              </a:rPr>
              <a:t>     	</a:t>
            </a: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The cost function is still convex (FAST COMPUTATIONALLY)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The minimum can be found with the formula below:</a:t>
            </a:r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457200" lvl="1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DFDB57-F7F1-92A5-3D5D-CB10E33D92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332" y="2362285"/>
            <a:ext cx="3650827" cy="87619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4AECB13-5E7A-AB34-24DE-66447B099E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1332" y="5918539"/>
            <a:ext cx="3215187" cy="6284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EF0295-7833-CB38-5D06-825612628E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13877" y="3097665"/>
            <a:ext cx="2441567" cy="1950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7205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ED367C70-93A1-C689-B176-0BDECC15C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31704299-37F4-1582-5E27-34A398B014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3538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Lasso Regression - Adding an L</a:t>
            </a:r>
            <a:r>
              <a:rPr lang="en-US" baseline="-25000" dirty="0"/>
              <a:t>1 </a:t>
            </a:r>
            <a:r>
              <a:rPr lang="en-US" dirty="0"/>
              <a:t>Penalty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Google Shape;251;p1">
                <a:extLst>
                  <a:ext uri="{FF2B5EF4-FFF2-40B4-BE49-F238E27FC236}">
                    <a16:creationId xmlns:a16="http://schemas.microsoft.com/office/drawing/2014/main" id="{4FA8F7C2-691D-19BB-836B-3EFFE638C5C2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966537" y="1892754"/>
                <a:ext cx="11075633" cy="496524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rmAutofit/>
              </a:bodyPr>
              <a:lstStyle/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r>
                  <a:rPr lang="en-US" dirty="0"/>
                  <a:t>Lasso Regression uses a modification to the cost function</a:t>
                </a:r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r>
                  <a:rPr lang="en-US" dirty="0"/>
                  <a:t>The objective will become</a:t>
                </a:r>
              </a:p>
              <a:p>
                <a:pPr marL="0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  <a:p>
                <a:pPr marL="0" indent="0">
                  <a:spcBef>
                    <a:spcPts val="0"/>
                  </a:spcBef>
                  <a:buSzPts val="2800"/>
                  <a:buNone/>
                </a:pPr>
                <a:r>
                  <a:rPr lang="en-US" sz="2800" b="1" kern="1200" dirty="0">
                    <a:solidFill>
                      <a:srgbClr val="FF0000"/>
                    </a:solidFill>
                    <a:cs typeface="+mn-cs"/>
                  </a:rPr>
                  <a:t>     	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800" b="1" i="1" kern="120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800" b="1" i="1" kern="120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800" b="0" i="0" kern="120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+mn-cs"/>
                              </a:rPr>
                              <m:t>min</m:t>
                            </m:r>
                          </m:e>
                          <m:lim>
                            <m:r>
                              <a:rPr lang="en-US" sz="2800" b="1" i="1" kern="120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+mn-cs"/>
                              </a:rPr>
                              <m:t>𝒘</m:t>
                            </m:r>
                          </m:lim>
                        </m:limLow>
                      </m:fName>
                      <m:e>
                        <m:sSubSup>
                          <m:sSubSupPr>
                            <m:ctrlPr>
                              <a:rPr lang="en-US" b="1" i="1" kern="12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f>
                              <m:fPr>
                                <m:ctrlPr>
                                  <a:rPr lang="en-US" b="1" i="1" kern="120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1" i="1" kern="120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num>
                              <m:den>
                                <m:r>
                                  <a:rPr lang="en-US" b="1" i="1" kern="120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  <m:r>
                                  <a:rPr lang="en-US" b="1" i="1" kern="120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den>
                            </m:f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b="1" i="1" kern="120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kern="120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𝐲</m:t>
                                </m:r>
                                <m:r>
                                  <a:rPr lang="en-US" b="1" kern="120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1" kern="120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𝐗𝐰</m:t>
                                </m:r>
                              </m:e>
                            </m:d>
                          </m:e>
                          <m:sub>
                            <m:r>
                              <a:rPr lang="en-US" b="1" kern="12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  <m:sup>
                            <m:r>
                              <a:rPr lang="en-US" b="1" kern="12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bSup>
                      </m:e>
                    </m:func>
                    <m:r>
                      <a:rPr lang="en-US" b="0" i="0" kern="120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kern="120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sSub>
                      <m:sSubPr>
                        <m:ctrlPr>
                          <a:rPr lang="en-US" b="0" i="1" kern="120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b="0" i="1" kern="120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kern="120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</m:e>
                      <m:sub>
                        <m:r>
                          <a:rPr lang="en-US" b="0" i="1" kern="120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r>
                  <a:rPr lang="en-US" dirty="0"/>
                  <a:t>Forces the model to have parameters </a:t>
                </a:r>
                <a:r>
                  <a:rPr lang="en-US" b="1" dirty="0"/>
                  <a:t>equal to </a:t>
                </a:r>
                <a:r>
                  <a:rPr lang="en-US" dirty="0"/>
                  <a:t>zero if not essential</a:t>
                </a:r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controls how much penalty. Can be any value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US" dirty="0"/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r>
                  <a:rPr lang="en-US" dirty="0">
                    <a:solidFill>
                      <a:srgbClr val="000000"/>
                    </a:solidFill>
                  </a:rPr>
                  <a:t>If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, then we are back to regular regression</a:t>
                </a:r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marL="457200" lvl="1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marL="0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  <a:p>
                <a:pPr marL="457200" lvl="1" indent="0">
                  <a:buSzPts val="2800"/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" name="Google Shape;251;p1">
                <a:extLst>
                  <a:ext uri="{FF2B5EF4-FFF2-40B4-BE49-F238E27FC236}">
                    <a16:creationId xmlns:a16="http://schemas.microsoft.com/office/drawing/2014/main" id="{4FA8F7C2-691D-19BB-836B-3EFFE638C5C2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966537" y="1892754"/>
                <a:ext cx="11075633" cy="4965246"/>
              </a:xfrm>
              <a:prstGeom prst="rect">
                <a:avLst/>
              </a:prstGeom>
              <a:blipFill>
                <a:blip r:embed="rId3"/>
                <a:stretch>
                  <a:fillRect l="-1031" t="-229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5D192EEA-65C9-98A0-9154-596F1ED8ADA9}"/>
              </a:ext>
            </a:extLst>
          </p:cNvPr>
          <p:cNvCxnSpPr>
            <a:cxnSpLocks/>
          </p:cNvCxnSpPr>
          <p:nvPr/>
        </p:nvCxnSpPr>
        <p:spPr>
          <a:xfrm flipH="1" flipV="1">
            <a:off x="6242722" y="3366702"/>
            <a:ext cx="1897978" cy="605267"/>
          </a:xfrm>
          <a:prstGeom prst="straightConnector1">
            <a:avLst/>
          </a:prstGeom>
          <a:noFill/>
          <a:ln w="25400" cap="flat" cmpd="sng" algn="ctr">
            <a:solidFill>
              <a:srgbClr val="006971"/>
            </a:solidFill>
            <a:prstDash val="solid"/>
            <a:tailEnd type="triangl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EAD0114D-82D6-7B37-D165-0E0D68F4912E}"/>
              </a:ext>
            </a:extLst>
          </p:cNvPr>
          <p:cNvSpPr/>
          <p:nvPr/>
        </p:nvSpPr>
        <p:spPr>
          <a:xfrm>
            <a:off x="5058268" y="3103072"/>
            <a:ext cx="1135230" cy="527260"/>
          </a:xfrm>
          <a:prstGeom prst="rect">
            <a:avLst/>
          </a:prstGeom>
          <a:solidFill>
            <a:srgbClr val="FF0000">
              <a:alpha val="17969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E0FFA6-C233-D49E-F8A5-717FCA7869D3}"/>
              </a:ext>
            </a:extLst>
          </p:cNvPr>
          <p:cNvSpPr txBox="1"/>
          <p:nvPr/>
        </p:nvSpPr>
        <p:spPr>
          <a:xfrm>
            <a:off x="7478711" y="3931703"/>
            <a:ext cx="16065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L1 penalty</a:t>
            </a:r>
          </a:p>
        </p:txBody>
      </p:sp>
    </p:spTree>
    <p:extLst>
      <p:ext uri="{BB962C8B-B14F-4D97-AF65-F5344CB8AC3E}">
        <p14:creationId xmlns:p14="http://schemas.microsoft.com/office/powerpoint/2010/main" val="31962795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1"/>
          <p:cNvSpPr txBox="1">
            <a:spLocks noGrp="1"/>
          </p:cNvSpPr>
          <p:nvPr>
            <p:ph type="ctrTitle"/>
          </p:nvPr>
        </p:nvSpPr>
        <p:spPr>
          <a:xfrm>
            <a:off x="1524000" y="2971059"/>
            <a:ext cx="9144000" cy="1501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Font typeface="Roboto Slab"/>
              <a:buNone/>
            </a:pPr>
            <a:r>
              <a:rPr lang="en-US" dirty="0"/>
              <a:t>Python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538362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ED367C70-93A1-C689-B176-0BDECC15C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31704299-37F4-1582-5E27-34A398B014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3538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Lasso Regression with Cross-Validation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Google Shape;251;p1">
                <a:extLst>
                  <a:ext uri="{FF2B5EF4-FFF2-40B4-BE49-F238E27FC236}">
                    <a16:creationId xmlns:a16="http://schemas.microsoft.com/office/drawing/2014/main" id="{4FA8F7C2-691D-19BB-836B-3EFFE638C5C2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966537" y="1892754"/>
                <a:ext cx="11075633" cy="496524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rmAutofit/>
              </a:bodyPr>
              <a:lstStyle/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r>
                  <a:rPr lang="en-US" dirty="0"/>
                  <a:t>The objective for Ridge Regression will become</a:t>
                </a:r>
              </a:p>
              <a:p>
                <a:pPr marL="0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  <a:p>
                <a:pPr marL="0" indent="0">
                  <a:spcBef>
                    <a:spcPts val="0"/>
                  </a:spcBef>
                  <a:buSzPts val="2800"/>
                  <a:buNone/>
                </a:pPr>
                <a:r>
                  <a:rPr lang="en-US" sz="2800" b="1" kern="1200" dirty="0">
                    <a:solidFill>
                      <a:srgbClr val="FF0000"/>
                    </a:solidFill>
                    <a:cs typeface="+mn-cs"/>
                  </a:rPr>
                  <a:t>     	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1" i="1" kern="12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b="1" i="1" kern="12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kern="12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b="1" i="1" kern="12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𝒘</m:t>
                            </m:r>
                          </m:lim>
                        </m:limLow>
                      </m:fName>
                      <m:e>
                        <m:sSubSup>
                          <m:sSubSupPr>
                            <m:ctrlPr>
                              <a:rPr lang="en-US" b="1" i="1" kern="12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f>
                              <m:fPr>
                                <m:ctrlPr>
                                  <a:rPr lang="en-US" b="1" i="1" kern="120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1" i="1" kern="120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num>
                              <m:den>
                                <m:r>
                                  <a:rPr lang="en-US" b="1" i="1" kern="120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  <m:r>
                                  <a:rPr lang="en-US" b="1" i="1" kern="120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den>
                            </m:f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b="1" i="1" kern="120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kern="120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𝐲</m:t>
                                </m:r>
                                <m:r>
                                  <a:rPr lang="en-US" b="1" kern="120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1" kern="120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𝐗𝐰</m:t>
                                </m:r>
                              </m:e>
                            </m:d>
                          </m:e>
                          <m:sub>
                            <m:r>
                              <a:rPr lang="en-US" b="1" kern="12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  <m:sup>
                            <m:r>
                              <a:rPr lang="en-US" b="1" kern="12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bSup>
                      </m:e>
                    </m:func>
                    <m:r>
                      <a:rPr lang="en-US" kern="12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 kern="12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sSub>
                      <m:sSubPr>
                        <m:ctrlPr>
                          <a:rPr lang="en-US" i="1" kern="12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i="1" kern="12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kern="12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</m:e>
                      <m:sub>
                        <m:r>
                          <a:rPr lang="en-US" i="1" kern="12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pPr marL="0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r>
                  <a:rPr lang="en-US" dirty="0"/>
                  <a:t>Determining hyper-parameter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is important</a:t>
                </a:r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r>
                  <a:rPr lang="en-US" dirty="0"/>
                  <a:t>We can use cross-validation to determine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marL="457200" lvl="1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marL="0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  <a:p>
                <a:pPr marL="457200" lvl="1" indent="0">
                  <a:buSzPts val="2800"/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" name="Google Shape;251;p1">
                <a:extLst>
                  <a:ext uri="{FF2B5EF4-FFF2-40B4-BE49-F238E27FC236}">
                    <a16:creationId xmlns:a16="http://schemas.microsoft.com/office/drawing/2014/main" id="{4FA8F7C2-691D-19BB-836B-3EFFE638C5C2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966537" y="1892754"/>
                <a:ext cx="11075633" cy="4965246"/>
              </a:xfrm>
              <a:prstGeom prst="rect">
                <a:avLst/>
              </a:prstGeom>
              <a:blipFill>
                <a:blip r:embed="rId3"/>
                <a:stretch>
                  <a:fillRect l="-1031" t="-229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5D192EEA-65C9-98A0-9154-596F1ED8ADA9}"/>
              </a:ext>
            </a:extLst>
          </p:cNvPr>
          <p:cNvCxnSpPr>
            <a:cxnSpLocks/>
          </p:cNvCxnSpPr>
          <p:nvPr/>
        </p:nvCxnSpPr>
        <p:spPr>
          <a:xfrm flipH="1" flipV="1">
            <a:off x="6166896" y="2984560"/>
            <a:ext cx="1948778" cy="263630"/>
          </a:xfrm>
          <a:prstGeom prst="straightConnector1">
            <a:avLst/>
          </a:prstGeom>
          <a:noFill/>
          <a:ln w="25400" cap="flat" cmpd="sng" algn="ctr">
            <a:solidFill>
              <a:srgbClr val="006971"/>
            </a:solidFill>
            <a:prstDash val="solid"/>
            <a:tailEnd type="triangl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EAD0114D-82D6-7B37-D165-0E0D68F4912E}"/>
              </a:ext>
            </a:extLst>
          </p:cNvPr>
          <p:cNvSpPr/>
          <p:nvPr/>
        </p:nvSpPr>
        <p:spPr>
          <a:xfrm>
            <a:off x="5031666" y="2678040"/>
            <a:ext cx="1135230" cy="527260"/>
          </a:xfrm>
          <a:prstGeom prst="rect">
            <a:avLst/>
          </a:prstGeom>
          <a:solidFill>
            <a:srgbClr val="FF0000">
              <a:alpha val="17969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E0FFA6-C233-D49E-F8A5-717FCA7869D3}"/>
              </a:ext>
            </a:extLst>
          </p:cNvPr>
          <p:cNvSpPr txBox="1"/>
          <p:nvPr/>
        </p:nvSpPr>
        <p:spPr>
          <a:xfrm>
            <a:off x="8098442" y="2984560"/>
            <a:ext cx="16065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L1 penalty</a:t>
            </a:r>
          </a:p>
        </p:txBody>
      </p:sp>
    </p:spTree>
    <p:extLst>
      <p:ext uri="{BB962C8B-B14F-4D97-AF65-F5344CB8AC3E}">
        <p14:creationId xmlns:p14="http://schemas.microsoft.com/office/powerpoint/2010/main" val="29803045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1"/>
          <p:cNvSpPr txBox="1">
            <a:spLocks noGrp="1"/>
          </p:cNvSpPr>
          <p:nvPr>
            <p:ph type="ctrTitle"/>
          </p:nvPr>
        </p:nvSpPr>
        <p:spPr>
          <a:xfrm>
            <a:off x="1524000" y="2971059"/>
            <a:ext cx="9144000" cy="1501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Font typeface="Roboto Slab"/>
              <a:buNone/>
            </a:pPr>
            <a:r>
              <a:rPr lang="en-US" dirty="0"/>
              <a:t>Python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179746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ED367C70-93A1-C689-B176-0BDECC15C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31704299-37F4-1582-5E27-34A398B014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3538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Lasso Regression with Cross-Validation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Google Shape;251;p1">
                <a:extLst>
                  <a:ext uri="{FF2B5EF4-FFF2-40B4-BE49-F238E27FC236}">
                    <a16:creationId xmlns:a16="http://schemas.microsoft.com/office/drawing/2014/main" id="{4FA8F7C2-691D-19BB-836B-3EFFE638C5C2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966537" y="1892754"/>
                <a:ext cx="11075633" cy="496524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rmAutofit/>
              </a:bodyPr>
              <a:lstStyle/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r>
                  <a:rPr lang="en-US" dirty="0"/>
                  <a:t>The objective for Ridge Regression will become</a:t>
                </a:r>
              </a:p>
              <a:p>
                <a:pPr marL="0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  <a:p>
                <a:pPr marL="0" indent="0">
                  <a:spcBef>
                    <a:spcPts val="0"/>
                  </a:spcBef>
                  <a:buSzPts val="2800"/>
                  <a:buNone/>
                </a:pPr>
                <a:r>
                  <a:rPr lang="en-US" sz="2800" b="1" kern="1200" dirty="0">
                    <a:solidFill>
                      <a:srgbClr val="FF0000"/>
                    </a:solidFill>
                    <a:cs typeface="+mn-cs"/>
                  </a:rPr>
                  <a:t>     	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1" i="1" kern="12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b="1" i="1" kern="12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kern="12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b="1" i="1" kern="12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𝒘</m:t>
                            </m:r>
                          </m:lim>
                        </m:limLow>
                      </m:fName>
                      <m:e>
                        <m:sSubSup>
                          <m:sSubSupPr>
                            <m:ctrlPr>
                              <a:rPr lang="en-US" b="1" i="1" kern="12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f>
                              <m:fPr>
                                <m:ctrlPr>
                                  <a:rPr lang="en-US" b="1" i="1" kern="120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1" i="1" kern="120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num>
                              <m:den>
                                <m:r>
                                  <a:rPr lang="en-US" b="1" i="1" kern="120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  <m:r>
                                  <a:rPr lang="en-US" b="1" i="1" kern="120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den>
                            </m:f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b="1" i="1" kern="120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kern="120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𝐲</m:t>
                                </m:r>
                                <m:r>
                                  <a:rPr lang="en-US" b="1" kern="120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1" kern="120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𝐗𝐰</m:t>
                                </m:r>
                              </m:e>
                            </m:d>
                          </m:e>
                          <m:sub>
                            <m:r>
                              <a:rPr lang="en-US" b="1" kern="12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  <m:sup>
                            <m:r>
                              <a:rPr lang="en-US" b="1" kern="12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bSup>
                      </m:e>
                    </m:func>
                    <m:r>
                      <a:rPr lang="en-US" kern="12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 kern="12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sSub>
                      <m:sSubPr>
                        <m:ctrlPr>
                          <a:rPr lang="en-US" i="1" kern="12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i="1" kern="12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kern="12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</m:e>
                      <m:sub>
                        <m:r>
                          <a:rPr lang="en-US" i="1" kern="12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pPr marL="0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  <a:p>
                <a:pPr marL="457200" lvl="1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marL="457200" lvl="1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marL="0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  <a:p>
                <a:pPr marL="457200" lvl="1" indent="0">
                  <a:buSzPts val="2800"/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" name="Google Shape;251;p1">
                <a:extLst>
                  <a:ext uri="{FF2B5EF4-FFF2-40B4-BE49-F238E27FC236}">
                    <a16:creationId xmlns:a16="http://schemas.microsoft.com/office/drawing/2014/main" id="{4FA8F7C2-691D-19BB-836B-3EFFE638C5C2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966537" y="1892754"/>
                <a:ext cx="11075633" cy="4965246"/>
              </a:xfrm>
              <a:prstGeom prst="rect">
                <a:avLst/>
              </a:prstGeom>
              <a:blipFill>
                <a:blip r:embed="rId3"/>
                <a:stretch>
                  <a:fillRect l="-1031" t="-229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5D192EEA-65C9-98A0-9154-596F1ED8ADA9}"/>
              </a:ext>
            </a:extLst>
          </p:cNvPr>
          <p:cNvCxnSpPr>
            <a:cxnSpLocks/>
          </p:cNvCxnSpPr>
          <p:nvPr/>
        </p:nvCxnSpPr>
        <p:spPr>
          <a:xfrm flipH="1" flipV="1">
            <a:off x="6166896" y="2984560"/>
            <a:ext cx="1948778" cy="263630"/>
          </a:xfrm>
          <a:prstGeom prst="straightConnector1">
            <a:avLst/>
          </a:prstGeom>
          <a:noFill/>
          <a:ln w="25400" cap="flat" cmpd="sng" algn="ctr">
            <a:solidFill>
              <a:srgbClr val="006971"/>
            </a:solidFill>
            <a:prstDash val="solid"/>
            <a:tailEnd type="triangl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EAD0114D-82D6-7B37-D165-0E0D68F4912E}"/>
              </a:ext>
            </a:extLst>
          </p:cNvPr>
          <p:cNvSpPr/>
          <p:nvPr/>
        </p:nvSpPr>
        <p:spPr>
          <a:xfrm>
            <a:off x="5031666" y="2678040"/>
            <a:ext cx="1135230" cy="527260"/>
          </a:xfrm>
          <a:prstGeom prst="rect">
            <a:avLst/>
          </a:prstGeom>
          <a:solidFill>
            <a:srgbClr val="FF0000">
              <a:alpha val="17969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E0FFA6-C233-D49E-F8A5-717FCA7869D3}"/>
              </a:ext>
            </a:extLst>
          </p:cNvPr>
          <p:cNvSpPr txBox="1"/>
          <p:nvPr/>
        </p:nvSpPr>
        <p:spPr>
          <a:xfrm>
            <a:off x="8098442" y="2984560"/>
            <a:ext cx="16065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L1 penalty</a:t>
            </a:r>
          </a:p>
        </p:txBody>
      </p:sp>
      <p:pic>
        <p:nvPicPr>
          <p:cNvPr id="4098" name="Picture 2" descr="Elementary Calculus: Example 4: Absolute Value Function">
            <a:extLst>
              <a:ext uri="{FF2B5EF4-FFF2-40B4-BE49-F238E27FC236}">
                <a16:creationId xmlns:a16="http://schemas.microsoft.com/office/drawing/2014/main" id="{A146033F-F38F-0E6E-7D73-B80412EB8C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0466" y="4131574"/>
            <a:ext cx="6502400" cy="223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1134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ED367C70-93A1-C689-B176-0BDECC15C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51;p1">
            <a:extLst>
              <a:ext uri="{FF2B5EF4-FFF2-40B4-BE49-F238E27FC236}">
                <a16:creationId xmlns:a16="http://schemas.microsoft.com/office/drawing/2014/main" id="{4FA8F7C2-691D-19BB-836B-3EFFE638C5C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66537" y="1892754"/>
            <a:ext cx="11075633" cy="4965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The gradient for Ridge Regression does not exist at zero:</a:t>
            </a:r>
          </a:p>
          <a:p>
            <a:pPr marL="0" indent="0">
              <a:spcBef>
                <a:spcPts val="0"/>
              </a:spcBef>
              <a:buSzPts val="2800"/>
              <a:buNone/>
            </a:pPr>
            <a:r>
              <a:rPr lang="en-US" sz="2800" b="1" kern="1200" dirty="0">
                <a:solidFill>
                  <a:srgbClr val="FF0000"/>
                </a:solidFill>
                <a:cs typeface="+mn-cs"/>
              </a:rPr>
              <a:t>     	</a:t>
            </a: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The cost function is not strictly convex 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We use coordinate descent and optimization to obtain minimum </a:t>
            </a:r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457200" lvl="1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31704299-37F4-1582-5E27-34A398B014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3538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Lasso Regression Gradient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60E94F-CFF8-CFBA-E6BF-A41E5E18D4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332" y="2367527"/>
            <a:ext cx="3594100" cy="838200"/>
          </a:xfrm>
          <a:prstGeom prst="rect">
            <a:avLst/>
          </a:prstGeom>
        </p:spPr>
      </p:pic>
      <p:pic>
        <p:nvPicPr>
          <p:cNvPr id="3074" name="Picture 2" descr="Abs: Absolute Value (Modulus)—Wolfram Documentation">
            <a:extLst>
              <a:ext uri="{FF2B5EF4-FFF2-40B4-BE49-F238E27FC236}">
                <a16:creationId xmlns:a16="http://schemas.microsoft.com/office/drawing/2014/main" id="{684CAB41-3827-5C6B-E839-80E3C164B5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1766" y="3141128"/>
            <a:ext cx="2436722" cy="1890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40389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ED367C70-93A1-C689-B176-0BDECC15C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31704299-37F4-1582-5E27-34A398B014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3538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 err="1"/>
              <a:t>ElasticNet</a:t>
            </a:r>
            <a:r>
              <a:rPr lang="en-US" dirty="0"/>
              <a:t> Regression - L</a:t>
            </a:r>
            <a:r>
              <a:rPr lang="en-US" baseline="-25000" dirty="0"/>
              <a:t>1 </a:t>
            </a:r>
            <a:r>
              <a:rPr lang="en-US" dirty="0"/>
              <a:t>and L</a:t>
            </a:r>
            <a:r>
              <a:rPr lang="en-US" baseline="-25000" dirty="0"/>
              <a:t>2</a:t>
            </a:r>
            <a:r>
              <a:rPr lang="en-US" dirty="0"/>
              <a:t> Penalty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Google Shape;251;p1">
                <a:extLst>
                  <a:ext uri="{FF2B5EF4-FFF2-40B4-BE49-F238E27FC236}">
                    <a16:creationId xmlns:a16="http://schemas.microsoft.com/office/drawing/2014/main" id="{4FA8F7C2-691D-19BB-836B-3EFFE638C5C2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966537" y="1892754"/>
                <a:ext cx="11075633" cy="496524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rmAutofit/>
              </a:bodyPr>
              <a:lstStyle/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r>
                  <a:rPr lang="en-US" dirty="0"/>
                  <a:t>ElasticNet Regression uses a modification to the cost function</a:t>
                </a:r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r>
                  <a:rPr lang="en-US" dirty="0"/>
                  <a:t>The objective will become</a:t>
                </a:r>
              </a:p>
              <a:p>
                <a:pPr marL="0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  <a:p>
                <a:pPr marL="0" indent="0">
                  <a:spcBef>
                    <a:spcPts val="0"/>
                  </a:spcBef>
                  <a:buSzPts val="2800"/>
                  <a:buNone/>
                </a:pPr>
                <a:r>
                  <a:rPr lang="en-US" sz="2800" b="1" kern="1200" dirty="0">
                    <a:solidFill>
                      <a:srgbClr val="FF0000"/>
                    </a:solidFill>
                    <a:cs typeface="+mn-cs"/>
                  </a:rPr>
                  <a:t>     	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800" b="1" i="1" kern="120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800" b="1" i="1" kern="120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800" b="0" i="0" kern="120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+mn-cs"/>
                              </a:rPr>
                              <m:t>min</m:t>
                            </m:r>
                          </m:e>
                          <m:lim>
                            <m:r>
                              <a:rPr lang="en-US" sz="2800" b="1" i="1" kern="120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+mn-cs"/>
                              </a:rPr>
                              <m:t>𝒘</m:t>
                            </m:r>
                          </m:lim>
                        </m:limLow>
                      </m:fName>
                      <m:e>
                        <m:sSubSup>
                          <m:sSubSupPr>
                            <m:ctrlPr>
                              <a:rPr lang="en-US" b="1" i="1" kern="12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f>
                              <m:fPr>
                                <m:ctrlPr>
                                  <a:rPr lang="en-US" b="1" i="1" kern="120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1" i="1" kern="120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num>
                              <m:den>
                                <m:r>
                                  <a:rPr lang="en-US" b="1" i="1" kern="120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  <m:r>
                                  <a:rPr lang="en-US" b="1" i="1" kern="120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den>
                            </m:f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b="1" i="1" kern="120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kern="120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𝐲</m:t>
                                </m:r>
                                <m:r>
                                  <a:rPr lang="en-US" b="1" kern="120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1" kern="120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𝐗𝐰</m:t>
                                </m:r>
                              </m:e>
                            </m:d>
                          </m:e>
                          <m:sub>
                            <m:r>
                              <a:rPr lang="en-US" b="1" kern="12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  <m:sup>
                            <m:r>
                              <a:rPr lang="en-US" b="1" kern="12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bSup>
                      </m:e>
                    </m:func>
                    <m:r>
                      <a:rPr lang="en-US" b="0" i="0" kern="120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kern="120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kern="120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kern="120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kern="120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</m:e>
                      <m:sub>
                        <m:r>
                          <a:rPr lang="en-US" b="0" i="0" kern="120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m:rPr>
                        <m:sty m:val="p"/>
                      </m:rPr>
                      <a:rPr lang="en-US" b="0" i="0" kern="120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Ratio</m:t>
                    </m:r>
                    <m:r>
                      <a:rPr lang="en-US" b="0" i="0" kern="120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kern="120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b="0" i="1" kern="120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kern="120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</m:e>
                      <m:sub>
                        <m:r>
                          <a:rPr lang="en-US" b="0" i="1" kern="120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kern="12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kern="120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0.5</m:t>
                    </m:r>
                    <m:r>
                      <a:rPr lang="en-US" i="1" kern="12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i="1" kern="12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b="0" i="1" kern="120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kern="120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i="1" kern="12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kern="12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L</m:t>
                            </m:r>
                          </m:e>
                          <m:sub>
                            <m:r>
                              <a:rPr lang="en-US" kern="12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m:rPr>
                            <m:sty m:val="p"/>
                          </m:rPr>
                          <a:rPr lang="en-US" kern="12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Ratio</m:t>
                        </m:r>
                      </m:e>
                    </m:d>
                    <m:sSubSup>
                      <m:sSubSupPr>
                        <m:ctrlPr>
                          <a:rPr lang="en-US" b="0" i="1" kern="120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i="1" kern="12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kern="12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</m:e>
                      <m:sub>
                        <m:r>
                          <a:rPr lang="en-US" b="0" i="1" kern="120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b="0" i="1" kern="120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en-US" dirty="0"/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r>
                  <a:rPr lang="en-US" dirty="0"/>
                  <a:t>Forces the model to have parameters </a:t>
                </a:r>
                <a:r>
                  <a:rPr lang="en-US" b="1" dirty="0"/>
                  <a:t>equal to </a:t>
                </a:r>
                <a:r>
                  <a:rPr lang="en-US" dirty="0"/>
                  <a:t>zero (unimportant)</a:t>
                </a:r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r>
                  <a:rPr lang="en-US" dirty="0"/>
                  <a:t>Forces the model to have parameters </a:t>
                </a:r>
                <a:r>
                  <a:rPr lang="en-US" b="1" dirty="0"/>
                  <a:t>closer to </a:t>
                </a:r>
                <a:r>
                  <a:rPr lang="en-US" dirty="0"/>
                  <a:t>zero (higher order)</a:t>
                </a:r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controls how much penalty. Can be any value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US" dirty="0"/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r>
                  <a:rPr lang="en-US" dirty="0">
                    <a:solidFill>
                      <a:srgbClr val="000000"/>
                    </a:solidFill>
                  </a:rPr>
                  <a:t>If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, then we are back to regular regression</a:t>
                </a:r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marL="457200" lvl="1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marL="0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  <a:p>
                <a:pPr marL="457200" lvl="1" indent="0">
                  <a:buSzPts val="2800"/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" name="Google Shape;251;p1">
                <a:extLst>
                  <a:ext uri="{FF2B5EF4-FFF2-40B4-BE49-F238E27FC236}">
                    <a16:creationId xmlns:a16="http://schemas.microsoft.com/office/drawing/2014/main" id="{4FA8F7C2-691D-19BB-836B-3EFFE638C5C2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966537" y="1892754"/>
                <a:ext cx="11075633" cy="4965246"/>
              </a:xfrm>
              <a:prstGeom prst="rect">
                <a:avLst/>
              </a:prstGeom>
              <a:blipFill>
                <a:blip r:embed="rId3"/>
                <a:stretch>
                  <a:fillRect l="-1031" t="-229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5D192EEA-65C9-98A0-9154-596F1ED8ADA9}"/>
              </a:ext>
            </a:extLst>
          </p:cNvPr>
          <p:cNvCxnSpPr>
            <a:cxnSpLocks/>
          </p:cNvCxnSpPr>
          <p:nvPr/>
        </p:nvCxnSpPr>
        <p:spPr>
          <a:xfrm flipH="1" flipV="1">
            <a:off x="8046122" y="3629069"/>
            <a:ext cx="1897978" cy="605267"/>
          </a:xfrm>
          <a:prstGeom prst="straightConnector1">
            <a:avLst/>
          </a:prstGeom>
          <a:noFill/>
          <a:ln w="25400" cap="flat" cmpd="sng" algn="ctr">
            <a:solidFill>
              <a:srgbClr val="006971"/>
            </a:solidFill>
            <a:prstDash val="solid"/>
            <a:tailEnd type="triangl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5E0FFA6-C233-D49E-F8A5-717FCA7869D3}"/>
              </a:ext>
            </a:extLst>
          </p:cNvPr>
          <p:cNvSpPr txBox="1"/>
          <p:nvPr/>
        </p:nvSpPr>
        <p:spPr>
          <a:xfrm>
            <a:off x="8779448" y="4234336"/>
            <a:ext cx="28745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L1 and L2 penalties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5728794-0286-ED35-8A84-632827138342}"/>
              </a:ext>
            </a:extLst>
          </p:cNvPr>
          <p:cNvSpPr/>
          <p:nvPr/>
        </p:nvSpPr>
        <p:spPr>
          <a:xfrm>
            <a:off x="5057065" y="3101809"/>
            <a:ext cx="6596887" cy="527260"/>
          </a:xfrm>
          <a:prstGeom prst="rect">
            <a:avLst/>
          </a:prstGeom>
          <a:solidFill>
            <a:srgbClr val="FF0000">
              <a:alpha val="17969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0190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1"/>
          <p:cNvSpPr txBox="1">
            <a:spLocks noGrp="1"/>
          </p:cNvSpPr>
          <p:nvPr>
            <p:ph type="ctrTitle"/>
          </p:nvPr>
        </p:nvSpPr>
        <p:spPr>
          <a:xfrm>
            <a:off x="1524000" y="2971059"/>
            <a:ext cx="9144000" cy="1501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Font typeface="Roboto Slab"/>
              <a:buNone/>
            </a:pPr>
            <a:r>
              <a:rPr lang="en-US" dirty="0"/>
              <a:t>Python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045484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9"/>
          <p:cNvSpPr txBox="1">
            <a:spLocks noGrp="1"/>
          </p:cNvSpPr>
          <p:nvPr>
            <p:ph type="ctrTitle"/>
          </p:nvPr>
        </p:nvSpPr>
        <p:spPr>
          <a:xfrm>
            <a:off x="710020" y="2367077"/>
            <a:ext cx="11117179" cy="1501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oboto Slab"/>
              <a:buNone/>
            </a:pPr>
            <a:r>
              <a:rPr lang="en-US" dirty="0"/>
              <a:t>Regularization</a:t>
            </a:r>
            <a:endParaRPr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B0D8675-92A1-A22B-62D7-84D9F783792C}"/>
              </a:ext>
            </a:extLst>
          </p:cNvPr>
          <p:cNvGrpSpPr/>
          <p:nvPr/>
        </p:nvGrpSpPr>
        <p:grpSpPr>
          <a:xfrm>
            <a:off x="4732374" y="3930732"/>
            <a:ext cx="2727252" cy="2169065"/>
            <a:chOff x="2267962" y="3312898"/>
            <a:chExt cx="3998137" cy="3356915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57B359D5-91AC-35B4-935D-DE19F063BD81}"/>
                </a:ext>
              </a:extLst>
            </p:cNvPr>
            <p:cNvGrpSpPr/>
            <p:nvPr/>
          </p:nvGrpSpPr>
          <p:grpSpPr>
            <a:xfrm>
              <a:off x="2474028" y="3312898"/>
              <a:ext cx="3792071" cy="3356915"/>
              <a:chOff x="2474028" y="3312898"/>
              <a:chExt cx="3792071" cy="3356915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1D4D6F81-06A3-6E8C-3E6E-DB813FF638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74028" y="3312898"/>
                <a:ext cx="3792071" cy="3356915"/>
              </a:xfrm>
              <a:prstGeom prst="rect">
                <a:avLst/>
              </a:prstGeom>
            </p:spPr>
          </p:pic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DCEDEAC0-F9D6-AB07-2F96-79BC3859411D}"/>
                  </a:ext>
                </a:extLst>
              </p:cNvPr>
              <p:cNvSpPr/>
              <p:nvPr/>
            </p:nvSpPr>
            <p:spPr>
              <a:xfrm>
                <a:off x="3410174" y="6518105"/>
                <a:ext cx="247426" cy="15170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6027D81E-332A-E39E-DAAD-AFBCDB46948A}"/>
                  </a:ext>
                </a:extLst>
              </p:cNvPr>
              <p:cNvSpPr/>
              <p:nvPr/>
            </p:nvSpPr>
            <p:spPr>
              <a:xfrm>
                <a:off x="5086574" y="6518105"/>
                <a:ext cx="247426" cy="15170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82C3E834-10CD-59FA-2424-17ABA4D366DF}"/>
                    </a:ext>
                  </a:extLst>
                </p:cNvPr>
                <p:cNvSpPr txBox="1"/>
                <p:nvPr/>
              </p:nvSpPr>
              <p:spPr>
                <a:xfrm>
                  <a:off x="2870499" y="6148773"/>
                  <a:ext cx="663388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260A1B43-8A58-33FE-917D-AAFBB38DA2E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70499" y="6148773"/>
                  <a:ext cx="663388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32EE427F-3296-C1A1-71AB-B2FEC5374D65}"/>
                    </a:ext>
                  </a:extLst>
                </p:cNvPr>
                <p:cNvSpPr txBox="1"/>
                <p:nvPr/>
              </p:nvSpPr>
              <p:spPr>
                <a:xfrm>
                  <a:off x="5181204" y="6300481"/>
                  <a:ext cx="663388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43427E25-1361-6193-7CE7-11CC293915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81204" y="6300481"/>
                  <a:ext cx="663388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3A04CFD-F7A5-CD59-1588-3DA9B13D0BDE}"/>
                </a:ext>
              </a:extLst>
            </p:cNvPr>
            <p:cNvSpPr/>
            <p:nvPr/>
          </p:nvSpPr>
          <p:spPr>
            <a:xfrm>
              <a:off x="2353785" y="4563031"/>
              <a:ext cx="240485" cy="5542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6E763FF8-D597-CF43-5948-D8BB0712C4D5}"/>
                    </a:ext>
                  </a:extLst>
                </p:cNvPr>
                <p:cNvSpPr txBox="1"/>
                <p:nvPr/>
              </p:nvSpPr>
              <p:spPr>
                <a:xfrm rot="16200000">
                  <a:off x="2049856" y="4781136"/>
                  <a:ext cx="805543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  <m:r>
                          <a:rPr lang="en-US" sz="18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sz="18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2F133C18-147D-F30F-0862-B51DB40194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2049856" y="4781136"/>
                  <a:ext cx="805543" cy="369332"/>
                </a:xfrm>
                <a:prstGeom prst="rect">
                  <a:avLst/>
                </a:prstGeom>
                <a:blipFill>
                  <a:blip r:embed="rId8"/>
                  <a:stretch>
                    <a:fillRect r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ED367C70-93A1-C689-B176-0BDECC15C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31704299-37F4-1582-5E27-34A398B014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3538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Huber Regression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Google Shape;251;p1">
                <a:extLst>
                  <a:ext uri="{FF2B5EF4-FFF2-40B4-BE49-F238E27FC236}">
                    <a16:creationId xmlns:a16="http://schemas.microsoft.com/office/drawing/2014/main" id="{4FA8F7C2-691D-19BB-836B-3EFFE638C5C2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966537" y="1892754"/>
                <a:ext cx="11075633" cy="496524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rmAutofit/>
              </a:bodyPr>
              <a:lstStyle/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r>
                  <a:rPr lang="en-US" dirty="0"/>
                  <a:t>Huber Regression uses a modification to the cost function</a:t>
                </a:r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r>
                  <a:rPr lang="en-US" dirty="0"/>
                  <a:t>The objective will become</a:t>
                </a:r>
              </a:p>
              <a:p>
                <a:pPr marL="0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  <a:p>
                <a:pPr marL="0" indent="0">
                  <a:spcBef>
                    <a:spcPts val="0"/>
                  </a:spcBef>
                  <a:buSzPts val="2800"/>
                  <a:buNone/>
                </a:pPr>
                <a:r>
                  <a:rPr lang="en-US" sz="2800" b="1" kern="1200" dirty="0">
                    <a:solidFill>
                      <a:srgbClr val="FF0000"/>
                    </a:solidFill>
                    <a:cs typeface="+mn-cs"/>
                  </a:rPr>
                  <a:t>     	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800" b="1" i="1" kern="120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800" b="1" i="1" kern="120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800" b="0" i="0" kern="120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+mn-cs"/>
                              </a:rPr>
                              <m:t>min</m:t>
                            </m:r>
                          </m:e>
                          <m:lim>
                            <m:r>
                              <a:rPr lang="en-US" sz="2800" b="1" i="1" kern="120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+mn-cs"/>
                              </a:rPr>
                              <m:t>𝒘</m:t>
                            </m:r>
                          </m:lim>
                        </m:limLow>
                      </m:fName>
                      <m:e>
                        <m:sSubSup>
                          <m:sSubSupPr>
                            <m:ctrlPr>
                              <a:rPr lang="en-US" b="1" i="1" kern="12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b="1" i="1" kern="120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kern="120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𝐲</m:t>
                                </m:r>
                                <m:r>
                                  <a:rPr lang="en-US" b="1" kern="120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1" kern="120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𝐗𝐰</m:t>
                                </m:r>
                              </m:e>
                            </m:d>
                          </m:e>
                          <m:sub>
                            <m:r>
                              <a:rPr lang="en-US" b="1" kern="12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  <m:sup>
                            <m:r>
                              <a:rPr lang="en-US" b="1" kern="12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bSup>
                      </m:e>
                    </m:func>
                  </m:oMath>
                </a14:m>
                <a:r>
                  <a:rPr lang="en-US" dirty="0"/>
                  <a:t> for observations with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𝑋𝑤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endParaRPr lang="en-US" dirty="0"/>
              </a:p>
              <a:p>
                <a:pPr marL="0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  <a:p>
                <a:pPr marL="0" indent="0">
                  <a:spcBef>
                    <a:spcPts val="0"/>
                  </a:spcBef>
                  <a:buSzPts val="2800"/>
                  <a:buNone/>
                </a:pPr>
                <a:r>
                  <a:rPr lang="en-US" sz="2800" b="1" kern="1200" dirty="0">
                    <a:solidFill>
                      <a:srgbClr val="FF0000"/>
                    </a:solidFill>
                    <a:cs typeface="+mn-cs"/>
                  </a:rPr>
                  <a:t>	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800" b="1" i="1" kern="120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800" b="1" i="1" kern="120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800" b="0" i="0" kern="120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+mn-cs"/>
                              </a:rPr>
                              <m:t>min</m:t>
                            </m:r>
                          </m:e>
                          <m:lim>
                            <m:r>
                              <a:rPr lang="en-US" sz="2800" b="1" i="1" kern="120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+mn-cs"/>
                              </a:rPr>
                              <m:t>𝒘</m:t>
                            </m:r>
                          </m:lim>
                        </m:limLow>
                      </m:fName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800" b="1" i="1" kern="120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dPr>
                          <m:e>
                            <m:r>
                              <a:rPr lang="en-US" b="1" kern="12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𝐲</m:t>
                            </m:r>
                            <m:r>
                              <a:rPr lang="en-US" b="1" kern="12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1" kern="12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𝐗𝐰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/>
                  <a:t> for observations with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𝑋𝑤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endParaRPr lang="en-US" dirty="0"/>
              </a:p>
              <a:p>
                <a:pPr marL="0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r>
                  <a:rPr lang="en-US" dirty="0"/>
                  <a:t>Meant to be use for datasets with big outliers</a:t>
                </a:r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marL="457200" lvl="1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marL="0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  <a:p>
                <a:pPr marL="457200" lvl="1" indent="0">
                  <a:buSzPts val="2800"/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" name="Google Shape;251;p1">
                <a:extLst>
                  <a:ext uri="{FF2B5EF4-FFF2-40B4-BE49-F238E27FC236}">
                    <a16:creationId xmlns:a16="http://schemas.microsoft.com/office/drawing/2014/main" id="{4FA8F7C2-691D-19BB-836B-3EFFE638C5C2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966537" y="1892754"/>
                <a:ext cx="11075633" cy="4965246"/>
              </a:xfrm>
              <a:prstGeom prst="rect">
                <a:avLst/>
              </a:prstGeom>
              <a:blipFill>
                <a:blip r:embed="rId3"/>
                <a:stretch>
                  <a:fillRect l="-1031" t="-229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16702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ED367C70-93A1-C689-B176-0BDECC15C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31704299-37F4-1582-5E27-34A398B014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3538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Huber Regression</a:t>
            </a:r>
            <a:endParaRPr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4B238FC2-4953-8DAB-1621-418E791FFC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00" y="1925431"/>
            <a:ext cx="6946900" cy="39076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42643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1"/>
          <p:cNvSpPr txBox="1">
            <a:spLocks noGrp="1"/>
          </p:cNvSpPr>
          <p:nvPr>
            <p:ph type="ctrTitle"/>
          </p:nvPr>
        </p:nvSpPr>
        <p:spPr>
          <a:xfrm>
            <a:off x="1524000" y="2971059"/>
            <a:ext cx="9144000" cy="1501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Font typeface="Roboto Slab"/>
              <a:buNone/>
            </a:pPr>
            <a:r>
              <a:rPr lang="en-US" dirty="0"/>
              <a:t>Python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992751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ED367C70-93A1-C689-B176-0BDECC15C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31704299-37F4-1582-5E27-34A398B014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Regularization</a:t>
            </a:r>
            <a:endParaRPr dirty="0"/>
          </a:p>
        </p:txBody>
      </p:sp>
      <p:sp>
        <p:nvSpPr>
          <p:cNvPr id="2" name="Google Shape;251;p1">
            <a:extLst>
              <a:ext uri="{FF2B5EF4-FFF2-40B4-BE49-F238E27FC236}">
                <a16:creationId xmlns:a16="http://schemas.microsoft.com/office/drawing/2014/main" id="{4FA8F7C2-691D-19BB-836B-3EFFE638C5C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66537" y="1892754"/>
            <a:ext cx="11075633" cy="4965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Regularization is a set of techniques used in machine learning to improve a model's ability to generalize to new data. 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/>
              <a:t>Cost Function Penalties (linear models + gradient boosting)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/>
              <a:t>Pruning (trees)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/>
              <a:t>Dropout + Cost Function Penalties (neural networks)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457200" lvl="1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3B0284-0958-468F-B2C8-4923AC879C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1137" y="4295774"/>
            <a:ext cx="6605588" cy="2295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9228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ED367C70-93A1-C689-B176-0BDECC15C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31704299-37F4-1582-5E27-34A398B014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Linear Regression Cost Function</a:t>
            </a:r>
            <a:endParaRPr dirty="0"/>
          </a:p>
        </p:txBody>
      </p:sp>
      <p:sp>
        <p:nvSpPr>
          <p:cNvPr id="2" name="Google Shape;251;p1">
            <a:extLst>
              <a:ext uri="{FF2B5EF4-FFF2-40B4-BE49-F238E27FC236}">
                <a16:creationId xmlns:a16="http://schemas.microsoft.com/office/drawing/2014/main" id="{4FA8F7C2-691D-19BB-836B-3EFFE638C5C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66537" y="1892754"/>
            <a:ext cx="11075633" cy="4965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E.g., for linear regression, the cost function is convex: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457200" lvl="1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58E421D-C7BC-4BFB-9D8C-09A8EFC94B10}"/>
              </a:ext>
            </a:extLst>
          </p:cNvPr>
          <p:cNvGrpSpPr/>
          <p:nvPr/>
        </p:nvGrpSpPr>
        <p:grpSpPr>
          <a:xfrm>
            <a:off x="1099887" y="3656624"/>
            <a:ext cx="5695950" cy="2946790"/>
            <a:chOff x="-140004" y="3122324"/>
            <a:chExt cx="7614918" cy="369161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03B652D8-9613-471C-BC9C-3AB2FAA0D08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32329" y="3122324"/>
              <a:ext cx="4778190" cy="3678525"/>
            </a:xfrm>
            <a:prstGeom prst="rect">
              <a:avLst/>
            </a:prstGeom>
          </p:spPr>
        </p:pic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D7F22DAD-2391-4A50-9357-DB0D4D8DFB0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21424" y="5188743"/>
              <a:ext cx="1645023" cy="512018"/>
            </a:xfrm>
            <a:prstGeom prst="straightConnector1">
              <a:avLst/>
            </a:prstGeom>
            <a:noFill/>
            <a:ln w="25400" cap="flat" cmpd="sng" algn="ctr">
              <a:solidFill>
                <a:srgbClr val="BE0A2A"/>
              </a:solidFill>
              <a:prstDash val="solid"/>
              <a:tailEnd type="triangle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19EDC0BC-B097-4213-BFEE-9F21E5E2E73F}"/>
                    </a:ext>
                  </a:extLst>
                </p:cNvPr>
                <p:cNvSpPr txBox="1"/>
                <p:nvPr/>
              </p:nvSpPr>
              <p:spPr>
                <a:xfrm>
                  <a:off x="-140004" y="4384704"/>
                  <a:ext cx="1443318" cy="46268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defTabSz="457200" fontAlgn="base">
                    <a:spcBef>
                      <a:spcPct val="0"/>
                    </a:spcBef>
                    <a:spcAft>
                      <a:spcPct val="0"/>
                    </a:spcAft>
                    <a:buClrTx/>
                    <a:buFontTx/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b="1" i="1" kern="120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  <m:t>𝑱</m:t>
                        </m:r>
                        <m:r>
                          <a:rPr lang="en-US" sz="1800" b="1" i="1" kern="120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  <m:t>(</m:t>
                        </m:r>
                        <m:r>
                          <a:rPr lang="en-US" sz="1800" b="1" i="1" kern="120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  <m:t>𝒘</m:t>
                        </m:r>
                        <m:r>
                          <a:rPr lang="en-US" sz="1800" b="1" i="1" kern="120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  <m:t>)</m:t>
                        </m:r>
                      </m:oMath>
                    </m:oMathPara>
                  </a14:m>
                  <a:endParaRPr lang="en-US" sz="1800" kern="1200" dirty="0">
                    <a:solidFill>
                      <a:srgbClr val="006971"/>
                    </a:solidFill>
                    <a:latin typeface="Calibri" pitchFamily="34" charset="0"/>
                    <a:ea typeface="MS PGothic" pitchFamily="34" charset="-128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19EDC0BC-B097-4213-BFEE-9F21E5E2E73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140004" y="4384704"/>
                  <a:ext cx="1443318" cy="462684"/>
                </a:xfrm>
                <a:prstGeom prst="rect">
                  <a:avLst/>
                </a:prstGeom>
                <a:blipFill>
                  <a:blip r:embed="rId4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350255D-E224-4AE3-9032-60B46AB53DB0}"/>
                </a:ext>
              </a:extLst>
            </p:cNvPr>
            <p:cNvSpPr txBox="1"/>
            <p:nvPr/>
          </p:nvSpPr>
          <p:spPr>
            <a:xfrm>
              <a:off x="5000655" y="4961586"/>
              <a:ext cx="247425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US" sz="1800" kern="1200" dirty="0">
                  <a:solidFill>
                    <a:srgbClr val="FF0000"/>
                  </a:solidFill>
                  <a:ea typeface="MS PGothic" pitchFamily="34" charset="-128"/>
                  <a:cs typeface="+mn-cs"/>
                </a:rPr>
                <a:t>Global minimum</a:t>
              </a:r>
              <a:endParaRPr lang="en-US" sz="1800" kern="1200" dirty="0">
                <a:solidFill>
                  <a:srgbClr val="FF0000"/>
                </a:solidFill>
                <a:latin typeface="Calibri" pitchFamily="34" charset="0"/>
                <a:ea typeface="MS PGothic" pitchFamily="34" charset="-128"/>
                <a:cs typeface="+mn-cs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C315C1D5-592F-4B4A-BBFE-3EEF8D2F0D18}"/>
                </a:ext>
              </a:extLst>
            </p:cNvPr>
            <p:cNvSpPr/>
            <p:nvPr/>
          </p:nvSpPr>
          <p:spPr>
            <a:xfrm>
              <a:off x="1990165" y="6436659"/>
              <a:ext cx="403411" cy="295835"/>
            </a:xfrm>
            <a:prstGeom prst="rect">
              <a:avLst/>
            </a:prstGeom>
            <a:solidFill>
              <a:sysClr val="window" lastClr="FFFFFF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1FF1D653-07C7-4568-95D4-71C6EA81639A}"/>
                </a:ext>
              </a:extLst>
            </p:cNvPr>
            <p:cNvSpPr/>
            <p:nvPr/>
          </p:nvSpPr>
          <p:spPr>
            <a:xfrm>
              <a:off x="3942229" y="6518105"/>
              <a:ext cx="403411" cy="295835"/>
            </a:xfrm>
            <a:prstGeom prst="rect">
              <a:avLst/>
            </a:prstGeom>
            <a:solidFill>
              <a:sysClr val="window" lastClr="FFFFFF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CF20980C-F9B7-4D50-86C5-29D8A16047E5}"/>
                    </a:ext>
                  </a:extLst>
                </p:cNvPr>
                <p:cNvSpPr txBox="1"/>
                <p:nvPr/>
              </p:nvSpPr>
              <p:spPr>
                <a:xfrm>
                  <a:off x="1586753" y="6050696"/>
                  <a:ext cx="403412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defTabSz="457200" fontAlgn="base">
                    <a:spcBef>
                      <a:spcPct val="0"/>
                    </a:spcBef>
                    <a:spcAft>
                      <a:spcPct val="0"/>
                    </a:spcAft>
                    <a:buClrTx/>
                    <a:buFontTx/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b="1" i="1" kern="120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lang="en-US" sz="1800" b="1" i="1" kern="120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+mn-cs"/>
                              </a:rPr>
                              <m:t>𝒘</m:t>
                            </m:r>
                          </m:e>
                          <m:sub>
                            <m:r>
                              <a:rPr lang="en-US" sz="1800" b="1" i="1" kern="120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+mn-cs"/>
                              </a:rPr>
                              <m:t>𝟎</m:t>
                            </m:r>
                          </m:sub>
                        </m:sSub>
                      </m:oMath>
                    </m:oMathPara>
                  </a14:m>
                  <a:endParaRPr lang="en-US" sz="1800" kern="1200" dirty="0">
                    <a:solidFill>
                      <a:srgbClr val="006971"/>
                    </a:solidFill>
                    <a:latin typeface="Calibri" pitchFamily="34" charset="0"/>
                    <a:ea typeface="MS PGothic" pitchFamily="34" charset="-128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CF20980C-F9B7-4D50-86C5-29D8A16047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86753" y="6050696"/>
                  <a:ext cx="403412" cy="369332"/>
                </a:xfrm>
                <a:prstGeom prst="rect">
                  <a:avLst/>
                </a:prstGeom>
                <a:blipFill>
                  <a:blip r:embed="rId6"/>
                  <a:stretch>
                    <a:fillRect r="-44000" b="-244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5F614950-0337-4C52-BC10-0BAC0B91E55C}"/>
                    </a:ext>
                  </a:extLst>
                </p:cNvPr>
                <p:cNvSpPr txBox="1"/>
                <p:nvPr/>
              </p:nvSpPr>
              <p:spPr>
                <a:xfrm>
                  <a:off x="4270141" y="6235362"/>
                  <a:ext cx="403412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defTabSz="457200" fontAlgn="base">
                    <a:spcBef>
                      <a:spcPct val="0"/>
                    </a:spcBef>
                    <a:spcAft>
                      <a:spcPct val="0"/>
                    </a:spcAft>
                    <a:buClrTx/>
                    <a:buFontTx/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b="1" i="1" kern="120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lang="en-US" sz="1800" b="1" i="1" kern="120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+mn-cs"/>
                              </a:rPr>
                              <m:t>𝒘</m:t>
                            </m:r>
                          </m:e>
                          <m:sub>
                            <m:r>
                              <a:rPr lang="en-US" sz="1800" b="1" i="1" kern="120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+mn-cs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US" sz="1800" kern="1200" dirty="0">
                    <a:solidFill>
                      <a:srgbClr val="006971"/>
                    </a:solidFill>
                    <a:latin typeface="Calibri" pitchFamily="34" charset="0"/>
                    <a:ea typeface="MS PGothic" pitchFamily="34" charset="-128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5F614950-0337-4C52-BC10-0BAC0B91E55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70141" y="6235362"/>
                  <a:ext cx="403412" cy="369332"/>
                </a:xfrm>
                <a:prstGeom prst="rect">
                  <a:avLst/>
                </a:prstGeom>
                <a:blipFill>
                  <a:blip r:embed="rId7"/>
                  <a:stretch>
                    <a:fillRect r="-46939" b="-244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D3B37B0-ED94-CDA9-CE11-589A9C55BB85}"/>
                  </a:ext>
                </a:extLst>
              </p:cNvPr>
              <p:cNvSpPr txBox="1"/>
              <p:nvPr/>
            </p:nvSpPr>
            <p:spPr>
              <a:xfrm>
                <a:off x="1026171" y="2613212"/>
                <a:ext cx="8078320" cy="4855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457200" fontAlgn="base"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1" i="0" kern="120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+mn-cs"/>
                        </a:rPr>
                        <m:t>𝐉</m:t>
                      </m:r>
                      <m:d>
                        <m:dPr>
                          <m:ctrlPr>
                            <a:rPr lang="en-US" sz="2400" b="1" i="1" kern="120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lang="en-US" sz="2400" b="1" i="0" kern="120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𝐰</m:t>
                          </m:r>
                        </m:e>
                      </m:d>
                      <m:r>
                        <a:rPr lang="en-US" sz="2400" b="1" i="0" kern="120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sSup>
                        <m:sSupPr>
                          <m:ctrlPr>
                            <a:rPr lang="en-US" sz="2400" b="1" i="1" kern="120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1" i="1" kern="120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lang="en-US" sz="2400" b="1" i="0" kern="120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+mn-cs"/>
                                </a:rPr>
                                <m:t>𝐲</m:t>
                              </m:r>
                              <m:r>
                                <a:rPr lang="en-US" sz="2400" b="1" i="0" kern="120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+mn-cs"/>
                                </a:rPr>
                                <m:t>−</m:t>
                              </m:r>
                              <m:r>
                                <a:rPr lang="en-US" sz="2400" b="1" i="0" kern="120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+mn-cs"/>
                                </a:rPr>
                                <m:t>𝐗𝐰</m:t>
                              </m:r>
                            </m:e>
                          </m:d>
                        </m:e>
                        <m:sup>
                          <m:r>
                            <a:rPr lang="en-US" sz="2400" b="1" i="0" kern="120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⊤</m:t>
                          </m:r>
                        </m:sup>
                      </m:sSup>
                      <m:d>
                        <m:dPr>
                          <m:ctrlPr>
                            <a:rPr lang="en-US" sz="2400" b="1" i="1" kern="120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lang="en-US" sz="2400" b="1" i="0" kern="120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𝐲</m:t>
                          </m:r>
                          <m:r>
                            <a:rPr lang="en-US" sz="2400" b="1" i="0" kern="120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−</m:t>
                          </m:r>
                          <m:r>
                            <a:rPr lang="en-US" sz="2400" b="1" i="0" kern="120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𝐗𝐰</m:t>
                          </m:r>
                        </m:e>
                      </m:d>
                      <m:r>
                        <a:rPr lang="en-US" sz="2400" b="1" i="0" kern="120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sSubSup>
                        <m:sSubSupPr>
                          <m:ctrlPr>
                            <a:rPr lang="en-US" sz="2400" b="1" i="1" kern="120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400" b="1" i="1" kern="120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lang="en-US" sz="2400" b="1" i="0" kern="12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+mn-cs"/>
                                </a:rPr>
                                <m:t>𝐲</m:t>
                              </m:r>
                              <m:r>
                                <a:rPr lang="en-US" sz="2400" b="1" i="0" kern="12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+mn-cs"/>
                                </a:rPr>
                                <m:t>−</m:t>
                              </m:r>
                              <m:r>
                                <a:rPr lang="en-US" sz="2400" b="1" i="0" kern="12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+mn-cs"/>
                                </a:rPr>
                                <m:t>𝐗𝐰</m:t>
                              </m:r>
                            </m:e>
                          </m:d>
                        </m:e>
                        <m:sub>
                          <m:r>
                            <a:rPr lang="en-US" sz="2400" b="1" i="0" kern="120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𝟐</m:t>
                          </m:r>
                        </m:sub>
                        <m:sup>
                          <m:r>
                            <a:rPr lang="en-US" sz="2400" b="1" i="0" kern="120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𝟐</m:t>
                          </m:r>
                        </m:sup>
                      </m:sSubSup>
                    </m:oMath>
                  </m:oMathPara>
                </a14:m>
                <a:endParaRPr lang="en-US" sz="2400" kern="1200" dirty="0">
                  <a:solidFill>
                    <a:srgbClr val="FF0000"/>
                  </a:solidFill>
                  <a:latin typeface="Calibri" pitchFamily="34" charset="0"/>
                  <a:ea typeface="MS PGothic" pitchFamily="34" charset="-128"/>
                  <a:cs typeface="+mn-cs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D3B37B0-ED94-CDA9-CE11-589A9C55BB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6171" y="2613212"/>
                <a:ext cx="8078320" cy="485518"/>
              </a:xfrm>
              <a:prstGeom prst="rect">
                <a:avLst/>
              </a:prstGeom>
              <a:blipFill>
                <a:blip r:embed="rId8"/>
                <a:stretch>
                  <a:fillRect l="-470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300095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ED367C70-93A1-C689-B176-0BDECC15C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31704299-37F4-1582-5E27-34A398B014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Linear Regression Cost Function</a:t>
            </a:r>
            <a:endParaRPr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D3B37B0-ED94-CDA9-CE11-589A9C55BB85}"/>
                  </a:ext>
                </a:extLst>
              </p:cNvPr>
              <p:cNvSpPr txBox="1"/>
              <p:nvPr/>
            </p:nvSpPr>
            <p:spPr>
              <a:xfrm>
                <a:off x="1026171" y="2613212"/>
                <a:ext cx="8078320" cy="4855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457200" fontAlgn="base"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1" i="0" kern="120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+mn-cs"/>
                        </a:rPr>
                        <m:t>𝐉</m:t>
                      </m:r>
                      <m:d>
                        <m:dPr>
                          <m:ctrlPr>
                            <a:rPr lang="en-US" sz="2400" b="1" i="1" kern="120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lang="en-US" sz="2400" b="1" i="0" kern="120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𝐰</m:t>
                          </m:r>
                        </m:e>
                      </m:d>
                      <m:r>
                        <a:rPr lang="en-US" sz="2400" b="1" i="0" kern="120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sSup>
                        <m:sSupPr>
                          <m:ctrlPr>
                            <a:rPr lang="en-US" sz="2400" b="1" i="1" kern="120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1" i="1" kern="120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lang="en-US" sz="2400" b="1" i="0" kern="120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+mn-cs"/>
                                </a:rPr>
                                <m:t>𝐲</m:t>
                              </m:r>
                              <m:r>
                                <a:rPr lang="en-US" sz="2400" b="1" i="0" kern="120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+mn-cs"/>
                                </a:rPr>
                                <m:t>−</m:t>
                              </m:r>
                              <m:r>
                                <a:rPr lang="en-US" sz="2400" b="1" i="0" kern="120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+mn-cs"/>
                                </a:rPr>
                                <m:t>𝐗𝐰</m:t>
                              </m:r>
                            </m:e>
                          </m:d>
                        </m:e>
                        <m:sup>
                          <m:r>
                            <a:rPr lang="en-US" sz="2400" b="1" i="0" kern="120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⊤</m:t>
                          </m:r>
                        </m:sup>
                      </m:sSup>
                      <m:d>
                        <m:dPr>
                          <m:ctrlPr>
                            <a:rPr lang="en-US" sz="2400" b="1" i="1" kern="120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lang="en-US" sz="2400" b="1" i="0" kern="120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𝐲</m:t>
                          </m:r>
                          <m:r>
                            <a:rPr lang="en-US" sz="2400" b="1" i="0" kern="120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−</m:t>
                          </m:r>
                          <m:r>
                            <a:rPr lang="en-US" sz="2400" b="1" i="0" kern="120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𝐗𝐰</m:t>
                          </m:r>
                        </m:e>
                      </m:d>
                      <m:r>
                        <a:rPr lang="en-US" sz="2400" b="1" i="0" kern="120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sSubSup>
                        <m:sSubSupPr>
                          <m:ctrlPr>
                            <a:rPr lang="en-US" sz="2400" b="1" i="1" kern="120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400" b="1" i="1" kern="120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lang="en-US" sz="2400" b="1" i="0" kern="12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+mn-cs"/>
                                </a:rPr>
                                <m:t>𝐲</m:t>
                              </m:r>
                              <m:r>
                                <a:rPr lang="en-US" sz="2400" b="1" i="0" kern="12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+mn-cs"/>
                                </a:rPr>
                                <m:t>−</m:t>
                              </m:r>
                              <m:r>
                                <a:rPr lang="en-US" sz="2400" b="1" i="0" kern="12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+mn-cs"/>
                                </a:rPr>
                                <m:t>𝐗𝐰</m:t>
                              </m:r>
                            </m:e>
                          </m:d>
                        </m:e>
                        <m:sub>
                          <m:r>
                            <a:rPr lang="en-US" sz="2400" b="1" i="0" kern="120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𝟐</m:t>
                          </m:r>
                        </m:sub>
                        <m:sup>
                          <m:r>
                            <a:rPr lang="en-US" sz="2400" b="1" i="0" kern="120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𝟐</m:t>
                          </m:r>
                        </m:sup>
                      </m:sSubSup>
                    </m:oMath>
                  </m:oMathPara>
                </a14:m>
                <a:endParaRPr lang="en-US" sz="2400" kern="1200" dirty="0">
                  <a:solidFill>
                    <a:srgbClr val="FF0000"/>
                  </a:solidFill>
                  <a:latin typeface="Calibri" pitchFamily="34" charset="0"/>
                  <a:ea typeface="MS PGothic" pitchFamily="34" charset="-128"/>
                  <a:cs typeface="+mn-cs"/>
                </a:endParaRP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D3B37B0-ED94-CDA9-CE11-589A9C55BB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6171" y="2613212"/>
                <a:ext cx="8078320" cy="48551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1" name="Picture 2" descr="Regression: Matrix Formulation">
            <a:extLst>
              <a:ext uri="{FF2B5EF4-FFF2-40B4-BE49-F238E27FC236}">
                <a16:creationId xmlns:a16="http://schemas.microsoft.com/office/drawing/2014/main" id="{3EC3D5D5-DC15-4860-B8E8-3149F625CE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4833" y="3749091"/>
            <a:ext cx="3581400" cy="158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805F0EB-DCEC-48A4-94F3-9A0063ABC95F}"/>
                  </a:ext>
                </a:extLst>
              </p:cNvPr>
              <p:cNvSpPr txBox="1"/>
              <p:nvPr/>
            </p:nvSpPr>
            <p:spPr>
              <a:xfrm>
                <a:off x="4927845" y="3847377"/>
                <a:ext cx="1338251" cy="13606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457200" fontAlgn="base"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kern="1200" smtClean="0">
                          <a:latin typeface="Cambria Math" panose="02040503050406030204" pitchFamily="18" charset="0"/>
                          <a:cs typeface="+mn-cs"/>
                        </a:rPr>
                        <m:t>𝒘</m:t>
                      </m:r>
                      <m:r>
                        <a:rPr lang="en-US" sz="2400" i="1" kern="1200" smtClean="0"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 kern="1200" smtClean="0"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 kern="1200" smtClean="0"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 kern="1200" smtClean="0"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400" i="1" kern="1200" smtClean="0"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2400" i="1" kern="1200" smtClean="0"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 kern="1200" smtClean="0"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 kern="1200" smtClean="0"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400" i="1" kern="1200" smtClean="0"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sz="2400" i="1" kern="1200" smtClean="0"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sz="2400" i="1" kern="1200" smtClean="0"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⋮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sz="2400" i="1" kern="1200" smtClean="0"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 kern="1200" smtClean="0"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sz="2400" i="1" kern="1200" smtClean="0"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e>
                                </m:eqAr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kern="1200" dirty="0">
                  <a:latin typeface="Calibri" pitchFamily="34" charset="0"/>
                  <a:ea typeface="MS PGothic" pitchFamily="34" charset="-128"/>
                  <a:cs typeface="+mn-cs"/>
                </a:endParaRPr>
              </a:p>
            </p:txBody>
          </p:sp>
        </mc:Choice>
        <mc:Fallback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805F0EB-DCEC-48A4-94F3-9A0063ABC9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7845" y="3847377"/>
                <a:ext cx="1338251" cy="136062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Rectangle 32">
            <a:extLst>
              <a:ext uri="{FF2B5EF4-FFF2-40B4-BE49-F238E27FC236}">
                <a16:creationId xmlns:a16="http://schemas.microsoft.com/office/drawing/2014/main" id="{287D407E-DAB7-4708-B471-85652BA7757F}"/>
              </a:ext>
            </a:extLst>
          </p:cNvPr>
          <p:cNvSpPr/>
          <p:nvPr/>
        </p:nvSpPr>
        <p:spPr>
          <a:xfrm>
            <a:off x="1732052" y="3749091"/>
            <a:ext cx="2829025" cy="358096"/>
          </a:xfrm>
          <a:prstGeom prst="rect">
            <a:avLst/>
          </a:prstGeom>
          <a:solidFill>
            <a:srgbClr val="9F0927">
              <a:alpha val="17920"/>
            </a:srgbClr>
          </a:solidFill>
          <a:ln w="9525" cap="flat" cmpd="sng" algn="ctr">
            <a:solidFill>
              <a:srgbClr val="006971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9F435A6-444A-4CA3-892E-D4A9AE1E5BE3}"/>
              </a:ext>
            </a:extLst>
          </p:cNvPr>
          <p:cNvSpPr/>
          <p:nvPr/>
        </p:nvSpPr>
        <p:spPr>
          <a:xfrm>
            <a:off x="5596970" y="3862526"/>
            <a:ext cx="531181" cy="1360629"/>
          </a:xfrm>
          <a:prstGeom prst="rect">
            <a:avLst/>
          </a:prstGeom>
          <a:solidFill>
            <a:srgbClr val="9F0927">
              <a:alpha val="17920"/>
            </a:srgbClr>
          </a:solidFill>
          <a:ln w="9525" cap="flat" cmpd="sng" algn="ctr">
            <a:solidFill>
              <a:srgbClr val="006971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21B5938F-F2E6-4EF9-A1E3-717EFF93B5E0}"/>
              </a:ext>
            </a:extLst>
          </p:cNvPr>
          <p:cNvGrpSpPr/>
          <p:nvPr/>
        </p:nvGrpSpPr>
        <p:grpSpPr>
          <a:xfrm>
            <a:off x="6237185" y="3175857"/>
            <a:ext cx="5695950" cy="2946790"/>
            <a:chOff x="-140004" y="3122324"/>
            <a:chExt cx="7614918" cy="3691616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37F058C9-B282-450A-8307-2AC2CE03585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32329" y="3122324"/>
              <a:ext cx="4778190" cy="3678525"/>
            </a:xfrm>
            <a:prstGeom prst="rect">
              <a:avLst/>
            </a:prstGeom>
          </p:spPr>
        </p:pic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B90824DE-1231-4828-9D01-C1D066B0B8D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21424" y="5188743"/>
              <a:ext cx="1645023" cy="512018"/>
            </a:xfrm>
            <a:prstGeom prst="straightConnector1">
              <a:avLst/>
            </a:prstGeom>
            <a:noFill/>
            <a:ln w="25400" cap="flat" cmpd="sng" algn="ctr">
              <a:solidFill>
                <a:srgbClr val="BE0A2A"/>
              </a:solidFill>
              <a:prstDash val="solid"/>
              <a:tailEnd type="triangle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7D7A4C38-86EB-4EC8-94F4-7C3DCA4C9D87}"/>
                    </a:ext>
                  </a:extLst>
                </p:cNvPr>
                <p:cNvSpPr txBox="1"/>
                <p:nvPr/>
              </p:nvSpPr>
              <p:spPr>
                <a:xfrm>
                  <a:off x="-140004" y="4384704"/>
                  <a:ext cx="1443318" cy="46268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defTabSz="457200" fontAlgn="base">
                    <a:spcBef>
                      <a:spcPct val="0"/>
                    </a:spcBef>
                    <a:spcAft>
                      <a:spcPct val="0"/>
                    </a:spcAft>
                    <a:buClrTx/>
                    <a:buFontTx/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b="1" i="1" kern="120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  <m:t>𝑱</m:t>
                        </m:r>
                        <m:r>
                          <a:rPr lang="en-US" sz="1800" b="1" i="1" kern="120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  <m:t>(</m:t>
                        </m:r>
                        <m:r>
                          <a:rPr lang="en-US" sz="1800" b="1" i="1" kern="120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  <m:t>𝒘</m:t>
                        </m:r>
                        <m:r>
                          <a:rPr lang="en-US" sz="1800" b="1" i="1" kern="120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  <m:t>)</m:t>
                        </m:r>
                      </m:oMath>
                    </m:oMathPara>
                  </a14:m>
                  <a:endParaRPr lang="en-US" sz="1800" kern="1200" dirty="0">
                    <a:solidFill>
                      <a:srgbClr val="006971"/>
                    </a:solidFill>
                    <a:latin typeface="Calibri" pitchFamily="34" charset="0"/>
                    <a:ea typeface="MS PGothic" pitchFamily="34" charset="-128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19EDC0BC-B097-4213-BFEE-9F21E5E2E73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140004" y="4384704"/>
                  <a:ext cx="1443318" cy="462684"/>
                </a:xfrm>
                <a:prstGeom prst="rect">
                  <a:avLst/>
                </a:prstGeom>
                <a:blipFill>
                  <a:blip r:embed="rId7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9BF5963-0ED0-429D-937A-9CF48BDCB31D}"/>
                </a:ext>
              </a:extLst>
            </p:cNvPr>
            <p:cNvSpPr txBox="1"/>
            <p:nvPr/>
          </p:nvSpPr>
          <p:spPr>
            <a:xfrm>
              <a:off x="5000655" y="4961586"/>
              <a:ext cx="247425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US" sz="1800" kern="1200" dirty="0">
                  <a:solidFill>
                    <a:srgbClr val="FF0000"/>
                  </a:solidFill>
                  <a:ea typeface="MS PGothic" pitchFamily="34" charset="-128"/>
                  <a:cs typeface="+mn-cs"/>
                </a:rPr>
                <a:t>Global minimum</a:t>
              </a:r>
              <a:endParaRPr lang="en-US" sz="1800" kern="1200" dirty="0">
                <a:solidFill>
                  <a:srgbClr val="FF0000"/>
                </a:solidFill>
                <a:latin typeface="Calibri" pitchFamily="34" charset="0"/>
                <a:ea typeface="MS PGothic" pitchFamily="34" charset="-128"/>
                <a:cs typeface="+mn-cs"/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C88C99C8-DF1F-4BED-A61D-A40AFD2485F9}"/>
                </a:ext>
              </a:extLst>
            </p:cNvPr>
            <p:cNvSpPr/>
            <p:nvPr/>
          </p:nvSpPr>
          <p:spPr>
            <a:xfrm>
              <a:off x="1990165" y="6436659"/>
              <a:ext cx="403411" cy="295835"/>
            </a:xfrm>
            <a:prstGeom prst="rect">
              <a:avLst/>
            </a:prstGeom>
            <a:solidFill>
              <a:sysClr val="window" lastClr="FFFFFF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78A121E2-9E0F-45CF-8E3D-CB5AB0DE36DD}"/>
                </a:ext>
              </a:extLst>
            </p:cNvPr>
            <p:cNvSpPr/>
            <p:nvPr/>
          </p:nvSpPr>
          <p:spPr>
            <a:xfrm>
              <a:off x="3942229" y="6518105"/>
              <a:ext cx="403411" cy="295835"/>
            </a:xfrm>
            <a:prstGeom prst="rect">
              <a:avLst/>
            </a:prstGeom>
            <a:solidFill>
              <a:sysClr val="window" lastClr="FFFFFF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3FF16715-E4B5-4AF1-859E-CCB67E3F08A2}"/>
                    </a:ext>
                  </a:extLst>
                </p:cNvPr>
                <p:cNvSpPr txBox="1"/>
                <p:nvPr/>
              </p:nvSpPr>
              <p:spPr>
                <a:xfrm>
                  <a:off x="1586753" y="6050696"/>
                  <a:ext cx="403412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defTabSz="457200" fontAlgn="base">
                    <a:spcBef>
                      <a:spcPct val="0"/>
                    </a:spcBef>
                    <a:spcAft>
                      <a:spcPct val="0"/>
                    </a:spcAft>
                    <a:buClrTx/>
                    <a:buFontTx/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b="1" i="1" kern="120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lang="en-US" sz="1800" b="1" i="1" kern="120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+mn-cs"/>
                              </a:rPr>
                              <m:t>𝒘</m:t>
                            </m:r>
                          </m:e>
                          <m:sub>
                            <m:r>
                              <a:rPr lang="en-US" sz="1800" b="1" i="1" kern="120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+mn-cs"/>
                              </a:rPr>
                              <m:t>𝟎</m:t>
                            </m:r>
                          </m:sub>
                        </m:sSub>
                      </m:oMath>
                    </m:oMathPara>
                  </a14:m>
                  <a:endParaRPr lang="en-US" sz="1800" kern="1200" dirty="0">
                    <a:solidFill>
                      <a:srgbClr val="006971"/>
                    </a:solidFill>
                    <a:latin typeface="Calibri" pitchFamily="34" charset="0"/>
                    <a:ea typeface="MS PGothic" pitchFamily="34" charset="-128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CF20980C-F9B7-4D50-86C5-29D8A16047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86753" y="6050696"/>
                  <a:ext cx="403412" cy="369332"/>
                </a:xfrm>
                <a:prstGeom prst="rect">
                  <a:avLst/>
                </a:prstGeom>
                <a:blipFill>
                  <a:blip r:embed="rId8"/>
                  <a:stretch>
                    <a:fillRect r="-44000" b="-244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A5435B2F-2185-4758-A88C-C06E9F4F677E}"/>
                    </a:ext>
                  </a:extLst>
                </p:cNvPr>
                <p:cNvSpPr txBox="1"/>
                <p:nvPr/>
              </p:nvSpPr>
              <p:spPr>
                <a:xfrm>
                  <a:off x="4270141" y="6235362"/>
                  <a:ext cx="403412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defTabSz="457200" fontAlgn="base">
                    <a:spcBef>
                      <a:spcPct val="0"/>
                    </a:spcBef>
                    <a:spcAft>
                      <a:spcPct val="0"/>
                    </a:spcAft>
                    <a:buClrTx/>
                    <a:buFontTx/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b="1" i="1" kern="120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lang="en-US" sz="1800" b="1" i="1" kern="120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+mn-cs"/>
                              </a:rPr>
                              <m:t>𝒘</m:t>
                            </m:r>
                          </m:e>
                          <m:sub>
                            <m:r>
                              <a:rPr lang="en-US" sz="1800" b="1" i="1" kern="120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+mn-cs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US" sz="1800" kern="1200" dirty="0">
                    <a:solidFill>
                      <a:srgbClr val="006971"/>
                    </a:solidFill>
                    <a:latin typeface="Calibri" pitchFamily="34" charset="0"/>
                    <a:ea typeface="MS PGothic" pitchFamily="34" charset="-128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5F614950-0337-4C52-BC10-0BAC0B91E55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70141" y="6235362"/>
                  <a:ext cx="403412" cy="369332"/>
                </a:xfrm>
                <a:prstGeom prst="rect">
                  <a:avLst/>
                </a:prstGeom>
                <a:blipFill>
                  <a:blip r:embed="rId9"/>
                  <a:stretch>
                    <a:fillRect r="-46939" b="-244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131F0BA-202C-4115-A7EB-B4AF304AB4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988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ED367C70-93A1-C689-B176-0BDECC15C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31704299-37F4-1582-5E27-34A398B014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Linear Regression Cost Function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Google Shape;251;p1">
                <a:extLst>
                  <a:ext uri="{FF2B5EF4-FFF2-40B4-BE49-F238E27FC236}">
                    <a16:creationId xmlns:a16="http://schemas.microsoft.com/office/drawing/2014/main" id="{4FA8F7C2-691D-19BB-836B-3EFFE638C5C2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966537" y="1892754"/>
                <a:ext cx="11075633" cy="496524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rmAutofit/>
              </a:bodyPr>
              <a:lstStyle/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r>
                  <a:rPr lang="en-US" dirty="0"/>
                  <a:t>E.g., for linear regression, the objective function is:</a:t>
                </a:r>
              </a:p>
              <a:p>
                <a:pPr marL="0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  <a:p>
                <a:pPr marL="0" indent="0">
                  <a:spcBef>
                    <a:spcPts val="0"/>
                  </a:spcBef>
                  <a:buSzPts val="2800"/>
                  <a:buNone/>
                </a:pPr>
                <a:r>
                  <a:rPr lang="en-US" sz="2800" b="1" kern="1200" dirty="0">
                    <a:solidFill>
                      <a:srgbClr val="FF0000"/>
                    </a:solidFill>
                    <a:cs typeface="+mn-cs"/>
                  </a:rPr>
                  <a:t>	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800" b="1" i="1" kern="120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800" b="1" i="1" kern="120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800" b="0" i="0" kern="120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+mn-cs"/>
                              </a:rPr>
                              <m:t>min</m:t>
                            </m:r>
                          </m:e>
                          <m:lim>
                            <m:r>
                              <a:rPr lang="en-US" sz="2800" b="1" i="1" kern="120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+mn-cs"/>
                              </a:rPr>
                              <m:t>𝒘</m:t>
                            </m:r>
                          </m:lim>
                        </m:limLow>
                      </m:fName>
                      <m:e>
                        <m:r>
                          <a:rPr lang="en-US" b="1" i="1" kern="120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𝑱</m:t>
                        </m:r>
                        <m:r>
                          <a:rPr lang="en-US" b="1" i="1" kern="120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1" i="1" kern="120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  <m:r>
                          <a:rPr lang="en-US" b="1" i="1" kern="120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dirty="0"/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r>
                  <a:rPr lang="en-US" dirty="0"/>
                  <a:t>Substituting the cost function:</a:t>
                </a:r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marL="0" indent="0">
                  <a:spcBef>
                    <a:spcPts val="0"/>
                  </a:spcBef>
                  <a:buSzPts val="2800"/>
                  <a:buNone/>
                </a:pPr>
                <a:r>
                  <a:rPr lang="en-US" sz="2800" b="1" kern="1200" dirty="0">
                    <a:solidFill>
                      <a:srgbClr val="FF0000"/>
                    </a:solidFill>
                    <a:cs typeface="+mn-cs"/>
                  </a:rPr>
                  <a:t>     	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800" b="1" i="1" kern="120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800" b="1" i="1" kern="120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800" b="0" i="0" kern="120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+mn-cs"/>
                              </a:rPr>
                              <m:t>min</m:t>
                            </m:r>
                          </m:e>
                          <m:lim>
                            <m:r>
                              <a:rPr lang="en-US" sz="2800" b="1" i="1" kern="120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+mn-cs"/>
                              </a:rPr>
                              <m:t>𝒘</m:t>
                            </m:r>
                          </m:lim>
                        </m:limLow>
                      </m:fName>
                      <m:e>
                        <m:sSubSup>
                          <m:sSubSupPr>
                            <m:ctrlPr>
                              <a:rPr lang="en-US" b="1" i="1" kern="12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b="1" i="1" kern="120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kern="120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𝐲</m:t>
                                </m:r>
                                <m:r>
                                  <a:rPr lang="en-US" b="1" kern="120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1" kern="120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𝐗𝐰</m:t>
                                </m:r>
                              </m:e>
                            </m:d>
                          </m:e>
                          <m:sub>
                            <m:r>
                              <a:rPr lang="en-US" b="1" kern="12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  <m:sup>
                            <m:r>
                              <a:rPr lang="en-US" b="1" kern="12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bSup>
                      </m:e>
                    </m:func>
                  </m:oMath>
                </a14:m>
                <a:endParaRPr lang="en-US" dirty="0"/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marL="457200" lvl="1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marL="0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  <a:p>
                <a:pPr marL="457200" lvl="1" indent="0">
                  <a:buSzPts val="2800"/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" name="Google Shape;251;p1">
                <a:extLst>
                  <a:ext uri="{FF2B5EF4-FFF2-40B4-BE49-F238E27FC236}">
                    <a16:creationId xmlns:a16="http://schemas.microsoft.com/office/drawing/2014/main" id="{4FA8F7C2-691D-19BB-836B-3EFFE638C5C2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966537" y="1892754"/>
                <a:ext cx="11075633" cy="4965246"/>
              </a:xfrm>
              <a:prstGeom prst="rect">
                <a:avLst/>
              </a:prstGeom>
              <a:blipFill>
                <a:blip r:embed="rId3"/>
                <a:stretch>
                  <a:fillRect l="-1031" t="-229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439283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ED367C70-93A1-C689-B176-0BDECC15C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31704299-37F4-1582-5E27-34A398B014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3538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Ridge Regression - Adding an L</a:t>
            </a:r>
            <a:r>
              <a:rPr lang="en-US" baseline="-25000" dirty="0"/>
              <a:t>2 </a:t>
            </a:r>
            <a:r>
              <a:rPr lang="en-US" dirty="0"/>
              <a:t>Penalty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Google Shape;251;p1">
                <a:extLst>
                  <a:ext uri="{FF2B5EF4-FFF2-40B4-BE49-F238E27FC236}">
                    <a16:creationId xmlns:a16="http://schemas.microsoft.com/office/drawing/2014/main" id="{4FA8F7C2-691D-19BB-836B-3EFFE638C5C2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966537" y="1892754"/>
                <a:ext cx="11075633" cy="496524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rmAutofit/>
              </a:bodyPr>
              <a:lstStyle/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r>
                  <a:rPr lang="en-US" dirty="0"/>
                  <a:t>Ridge Regression uses a modification to the cost function</a:t>
                </a:r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r>
                  <a:rPr lang="en-US" dirty="0"/>
                  <a:t>The objective will become</a:t>
                </a:r>
              </a:p>
              <a:p>
                <a:pPr marL="0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  <a:p>
                <a:pPr marL="0" indent="0">
                  <a:spcBef>
                    <a:spcPts val="0"/>
                  </a:spcBef>
                  <a:buSzPts val="2800"/>
                  <a:buNone/>
                </a:pPr>
                <a:r>
                  <a:rPr lang="en-US" sz="2800" b="1" kern="1200" dirty="0">
                    <a:solidFill>
                      <a:srgbClr val="FF0000"/>
                    </a:solidFill>
                    <a:cs typeface="+mn-cs"/>
                  </a:rPr>
                  <a:t>     	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800" b="1" i="1" kern="120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800" b="1" i="1" kern="120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800" b="0" i="0" kern="120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+mn-cs"/>
                              </a:rPr>
                              <m:t>min</m:t>
                            </m:r>
                          </m:e>
                          <m:lim>
                            <m:r>
                              <a:rPr lang="en-US" sz="2800" b="1" i="1" kern="120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+mn-cs"/>
                              </a:rPr>
                              <m:t>𝒘</m:t>
                            </m:r>
                          </m:lim>
                        </m:limLow>
                      </m:fName>
                      <m:e>
                        <m:sSubSup>
                          <m:sSubSupPr>
                            <m:ctrlPr>
                              <a:rPr lang="en-US" b="1" i="1" kern="12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b="1" i="1" kern="120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kern="120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𝐲</m:t>
                                </m:r>
                                <m:r>
                                  <a:rPr lang="en-US" b="1" kern="120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1" kern="120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𝐗𝐰</m:t>
                                </m:r>
                              </m:e>
                            </m:d>
                          </m:e>
                          <m:sub>
                            <m:r>
                              <a:rPr lang="en-US" b="1" kern="12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  <m:sup>
                            <m:r>
                              <a:rPr lang="en-US" b="1" kern="12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bSup>
                      </m:e>
                    </m:func>
                    <m:r>
                      <a:rPr lang="en-US" b="0" i="0" kern="120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kern="120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sSubSup>
                      <m:sSubSupPr>
                        <m:ctrlPr>
                          <a:rPr lang="en-US" b="0" i="1" kern="120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b="0" i="1" kern="120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kern="120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</m:e>
                      <m:sub>
                        <m:r>
                          <a:rPr lang="en-US" b="0" i="1" kern="120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b="0" i="1" kern="120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en-US" dirty="0"/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r>
                  <a:rPr lang="en-US" dirty="0"/>
                  <a:t>Forces the model to have parameters </a:t>
                </a:r>
                <a:r>
                  <a:rPr lang="en-US" b="1" dirty="0"/>
                  <a:t>closer to </a:t>
                </a:r>
                <a:r>
                  <a:rPr lang="en-US" dirty="0"/>
                  <a:t>zero</a:t>
                </a:r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controls how much penalty. Can be any value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US" dirty="0"/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r>
                  <a:rPr lang="en-US" dirty="0">
                    <a:solidFill>
                      <a:srgbClr val="000000"/>
                    </a:solidFill>
                  </a:rPr>
                  <a:t>If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, then we are back to regular regression</a:t>
                </a:r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marL="457200" lvl="1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marL="0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  <a:p>
                <a:pPr marL="457200" lvl="1" indent="0">
                  <a:buSzPts val="2800"/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" name="Google Shape;251;p1">
                <a:extLst>
                  <a:ext uri="{FF2B5EF4-FFF2-40B4-BE49-F238E27FC236}">
                    <a16:creationId xmlns:a16="http://schemas.microsoft.com/office/drawing/2014/main" id="{4FA8F7C2-691D-19BB-836B-3EFFE638C5C2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966537" y="1892754"/>
                <a:ext cx="11075633" cy="4965246"/>
              </a:xfrm>
              <a:prstGeom prst="rect">
                <a:avLst/>
              </a:prstGeom>
              <a:blipFill>
                <a:blip r:embed="rId3"/>
                <a:stretch>
                  <a:fillRect l="-1031" t="-229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5D192EEA-65C9-98A0-9154-596F1ED8ADA9}"/>
              </a:ext>
            </a:extLst>
          </p:cNvPr>
          <p:cNvCxnSpPr>
            <a:cxnSpLocks/>
          </p:cNvCxnSpPr>
          <p:nvPr/>
        </p:nvCxnSpPr>
        <p:spPr>
          <a:xfrm flipH="1" flipV="1">
            <a:off x="5760122" y="3306333"/>
            <a:ext cx="1897978" cy="605267"/>
          </a:xfrm>
          <a:prstGeom prst="straightConnector1">
            <a:avLst/>
          </a:prstGeom>
          <a:noFill/>
          <a:ln w="25400" cap="flat" cmpd="sng" algn="ctr">
            <a:solidFill>
              <a:srgbClr val="006971"/>
            </a:solidFill>
            <a:prstDash val="solid"/>
            <a:tailEnd type="triangl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EAD0114D-82D6-7B37-D165-0E0D68F4912E}"/>
              </a:ext>
            </a:extLst>
          </p:cNvPr>
          <p:cNvSpPr/>
          <p:nvPr/>
        </p:nvSpPr>
        <p:spPr>
          <a:xfrm>
            <a:off x="4624892" y="3042703"/>
            <a:ext cx="1135230" cy="527260"/>
          </a:xfrm>
          <a:prstGeom prst="rect">
            <a:avLst/>
          </a:prstGeom>
          <a:solidFill>
            <a:srgbClr val="FF0000">
              <a:alpha val="17969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E0FFA6-C233-D49E-F8A5-717FCA7869D3}"/>
              </a:ext>
            </a:extLst>
          </p:cNvPr>
          <p:cNvSpPr txBox="1"/>
          <p:nvPr/>
        </p:nvSpPr>
        <p:spPr>
          <a:xfrm>
            <a:off x="7478711" y="3931703"/>
            <a:ext cx="16065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L2 penalty</a:t>
            </a:r>
          </a:p>
        </p:txBody>
      </p:sp>
    </p:spTree>
    <p:extLst>
      <p:ext uri="{BB962C8B-B14F-4D97-AF65-F5344CB8AC3E}">
        <p14:creationId xmlns:p14="http://schemas.microsoft.com/office/powerpoint/2010/main" val="41841283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1"/>
          <p:cNvSpPr txBox="1">
            <a:spLocks noGrp="1"/>
          </p:cNvSpPr>
          <p:nvPr>
            <p:ph type="ctrTitle"/>
          </p:nvPr>
        </p:nvSpPr>
        <p:spPr>
          <a:xfrm>
            <a:off x="1524000" y="2971059"/>
            <a:ext cx="9144000" cy="1501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Font typeface="Roboto Slab"/>
              <a:buNone/>
            </a:pPr>
            <a:r>
              <a:rPr lang="en-US" dirty="0"/>
              <a:t>Python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126763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ED367C70-93A1-C689-B176-0BDECC15C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31704299-37F4-1582-5E27-34A398B014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3538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Ridge Regression with Cross-Validation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Google Shape;251;p1">
                <a:extLst>
                  <a:ext uri="{FF2B5EF4-FFF2-40B4-BE49-F238E27FC236}">
                    <a16:creationId xmlns:a16="http://schemas.microsoft.com/office/drawing/2014/main" id="{4FA8F7C2-691D-19BB-836B-3EFFE638C5C2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966537" y="1892754"/>
                <a:ext cx="11075633" cy="496524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rmAutofit/>
              </a:bodyPr>
              <a:lstStyle/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r>
                  <a:rPr lang="en-US" dirty="0"/>
                  <a:t>The objective for Ridge Regression will become</a:t>
                </a:r>
              </a:p>
              <a:p>
                <a:pPr marL="0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  <a:p>
                <a:pPr marL="0" indent="0">
                  <a:spcBef>
                    <a:spcPts val="0"/>
                  </a:spcBef>
                  <a:buSzPts val="2800"/>
                  <a:buNone/>
                </a:pPr>
                <a:r>
                  <a:rPr lang="en-US" sz="2800" b="1" kern="1200" dirty="0">
                    <a:solidFill>
                      <a:srgbClr val="FF0000"/>
                    </a:solidFill>
                    <a:cs typeface="+mn-cs"/>
                  </a:rPr>
                  <a:t>     	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800" b="1" i="1" kern="120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800" b="1" i="1" kern="120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800" b="0" i="0" kern="120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+mn-cs"/>
                              </a:rPr>
                              <m:t>min</m:t>
                            </m:r>
                          </m:e>
                          <m:lim>
                            <m:r>
                              <a:rPr lang="en-US" sz="2800" b="1" i="1" kern="120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+mn-cs"/>
                              </a:rPr>
                              <m:t>𝒘</m:t>
                            </m:r>
                          </m:lim>
                        </m:limLow>
                      </m:fName>
                      <m:e>
                        <m:sSubSup>
                          <m:sSubSupPr>
                            <m:ctrlPr>
                              <a:rPr lang="en-US" b="1" i="1" kern="12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b="1" i="1" kern="120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kern="120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𝐲</m:t>
                                </m:r>
                                <m:r>
                                  <a:rPr lang="en-US" b="1" kern="120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1" kern="120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𝐗𝐰</m:t>
                                </m:r>
                              </m:e>
                            </m:d>
                          </m:e>
                          <m:sub>
                            <m:r>
                              <a:rPr lang="en-US" b="1" kern="12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  <m:sup>
                            <m:r>
                              <a:rPr lang="en-US" b="1" kern="12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bSup>
                      </m:e>
                    </m:func>
                    <m:r>
                      <a:rPr lang="en-US" b="0" i="0" kern="120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kern="120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sSubSup>
                      <m:sSubSupPr>
                        <m:ctrlPr>
                          <a:rPr lang="en-US" b="0" i="1" kern="120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b="0" i="1" kern="120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kern="120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</m:e>
                      <m:sub>
                        <m:r>
                          <a:rPr lang="en-US" b="0" i="1" kern="120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b="0" i="1" kern="120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en-US" dirty="0"/>
              </a:p>
              <a:p>
                <a:pPr marL="0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r>
                  <a:rPr lang="en-US" dirty="0"/>
                  <a:t>Determining hyper-parameter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is important</a:t>
                </a:r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r>
                  <a:rPr lang="en-US" dirty="0"/>
                  <a:t>We can use cross-validation to determine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marL="457200" lvl="1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marL="0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  <a:p>
                <a:pPr marL="457200" lvl="1" indent="0">
                  <a:buSzPts val="2800"/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" name="Google Shape;251;p1">
                <a:extLst>
                  <a:ext uri="{FF2B5EF4-FFF2-40B4-BE49-F238E27FC236}">
                    <a16:creationId xmlns:a16="http://schemas.microsoft.com/office/drawing/2014/main" id="{4FA8F7C2-691D-19BB-836B-3EFFE638C5C2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966537" y="1892754"/>
                <a:ext cx="11075633" cy="4965246"/>
              </a:xfrm>
              <a:prstGeom prst="rect">
                <a:avLst/>
              </a:prstGeom>
              <a:blipFill>
                <a:blip r:embed="rId3"/>
                <a:stretch>
                  <a:fillRect l="-1031" t="-229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5D192EEA-65C9-98A0-9154-596F1ED8ADA9}"/>
              </a:ext>
            </a:extLst>
          </p:cNvPr>
          <p:cNvCxnSpPr>
            <a:cxnSpLocks/>
          </p:cNvCxnSpPr>
          <p:nvPr/>
        </p:nvCxnSpPr>
        <p:spPr>
          <a:xfrm flipH="1" flipV="1">
            <a:off x="5760122" y="2941670"/>
            <a:ext cx="1948778" cy="263630"/>
          </a:xfrm>
          <a:prstGeom prst="straightConnector1">
            <a:avLst/>
          </a:prstGeom>
          <a:noFill/>
          <a:ln w="25400" cap="flat" cmpd="sng" algn="ctr">
            <a:solidFill>
              <a:srgbClr val="006971"/>
            </a:solidFill>
            <a:prstDash val="solid"/>
            <a:tailEnd type="triangl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EAD0114D-82D6-7B37-D165-0E0D68F4912E}"/>
              </a:ext>
            </a:extLst>
          </p:cNvPr>
          <p:cNvSpPr/>
          <p:nvPr/>
        </p:nvSpPr>
        <p:spPr>
          <a:xfrm>
            <a:off x="4624892" y="2678040"/>
            <a:ext cx="1135230" cy="527260"/>
          </a:xfrm>
          <a:prstGeom prst="rect">
            <a:avLst/>
          </a:prstGeom>
          <a:solidFill>
            <a:srgbClr val="FF0000">
              <a:alpha val="17969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E0FFA6-C233-D49E-F8A5-717FCA7869D3}"/>
              </a:ext>
            </a:extLst>
          </p:cNvPr>
          <p:cNvSpPr txBox="1"/>
          <p:nvPr/>
        </p:nvSpPr>
        <p:spPr>
          <a:xfrm>
            <a:off x="7708900" y="2941670"/>
            <a:ext cx="16065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L2 penalty</a:t>
            </a:r>
          </a:p>
        </p:txBody>
      </p:sp>
    </p:spTree>
    <p:extLst>
      <p:ext uri="{BB962C8B-B14F-4D97-AF65-F5344CB8AC3E}">
        <p14:creationId xmlns:p14="http://schemas.microsoft.com/office/powerpoint/2010/main" val="427553734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APP_VERSION" val="1.5.0.0"/>
  <p:tag name="SLIDO_PRESENTATION_ID" val="00000000-0000-0000-0000-000000000000"/>
  <p:tag name="SLIDO_EVENT_UUID" val="8aaba695-3df0-4ebf-b2b2-c5817819bbe5"/>
  <p:tag name="SLIDO_EVENT_SECTION_UUID" val="9b018056-5edb-4a15-9a9e-6b51c454aed9"/>
</p:tagLst>
</file>

<file path=ppt/theme/theme1.xml><?xml version="1.0" encoding="utf-8"?>
<a:theme xmlns:a="http://schemas.openxmlformats.org/drawingml/2006/main" name="Office Theme">
  <a:themeElements>
    <a:clrScheme name="Custom 1">
      <a:dk1>
        <a:srgbClr val="C41230"/>
      </a:dk1>
      <a:lt1>
        <a:srgbClr val="FAF9F7"/>
      </a:lt1>
      <a:dk2>
        <a:srgbClr val="C41230"/>
      </a:dk2>
      <a:lt2>
        <a:srgbClr val="FAF9F7"/>
      </a:lt2>
      <a:accent1>
        <a:srgbClr val="ECEDE2"/>
      </a:accent1>
      <a:accent2>
        <a:srgbClr val="941728"/>
      </a:accent2>
      <a:accent3>
        <a:srgbClr val="007B89"/>
      </a:accent3>
      <a:accent4>
        <a:srgbClr val="000000"/>
      </a:accent4>
      <a:accent5>
        <a:srgbClr val="262626"/>
      </a:accent5>
      <a:accent6>
        <a:srgbClr val="FFFFFF"/>
      </a:accent6>
      <a:hlink>
        <a:srgbClr val="007B89"/>
      </a:hlink>
      <a:folHlink>
        <a:srgbClr val="94172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11171</TotalTime>
  <Words>1067</Words>
  <Application>Microsoft Office PowerPoint</Application>
  <PresentationFormat>Widescreen</PresentationFormat>
  <Paragraphs>285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0" baseType="lpstr">
      <vt:lpstr>Calibri</vt:lpstr>
      <vt:lpstr>Lato Light</vt:lpstr>
      <vt:lpstr>Lato</vt:lpstr>
      <vt:lpstr>Cambria Math</vt:lpstr>
      <vt:lpstr>Arial</vt:lpstr>
      <vt:lpstr>Roboto Slab</vt:lpstr>
      <vt:lpstr>Wingdings</vt:lpstr>
      <vt:lpstr>Office Theme</vt:lpstr>
      <vt:lpstr>Module 1</vt:lpstr>
      <vt:lpstr>Regularization</vt:lpstr>
      <vt:lpstr>Regularization</vt:lpstr>
      <vt:lpstr>Linear Regression Cost Function</vt:lpstr>
      <vt:lpstr>Linear Regression Cost Function</vt:lpstr>
      <vt:lpstr>Linear Regression Cost Function</vt:lpstr>
      <vt:lpstr>Ridge Regression - Adding an L2 Penalty</vt:lpstr>
      <vt:lpstr>Python</vt:lpstr>
      <vt:lpstr>Ridge Regression with Cross-Validation</vt:lpstr>
      <vt:lpstr>Python</vt:lpstr>
      <vt:lpstr>Ridge Regression Gradient </vt:lpstr>
      <vt:lpstr>Lasso Regression - Adding an L1 Penalty</vt:lpstr>
      <vt:lpstr>Python</vt:lpstr>
      <vt:lpstr>Lasso Regression with Cross-Validation</vt:lpstr>
      <vt:lpstr>Python</vt:lpstr>
      <vt:lpstr>Lasso Regression with Cross-Validation</vt:lpstr>
      <vt:lpstr>Lasso Regression Gradient</vt:lpstr>
      <vt:lpstr>ElasticNet Regression - L1 and L2 Penalty</vt:lpstr>
      <vt:lpstr>Python</vt:lpstr>
      <vt:lpstr>Huber Regression</vt:lpstr>
      <vt:lpstr>Huber Regression</vt:lpstr>
      <vt:lpstr>Python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Module 0</dc:title>
  <dc:creator>Orians, A.J.</dc:creator>
  <cp:lastModifiedBy>Martinez, Waldyn Gerardo Dr.</cp:lastModifiedBy>
  <cp:revision>155</cp:revision>
  <dcterms:modified xsi:type="dcterms:W3CDTF">2024-02-19T16:36:38Z</dcterms:modified>
</cp:coreProperties>
</file>